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95" r:id="rId2"/>
    <p:sldId id="259" r:id="rId3"/>
    <p:sldId id="260" r:id="rId4"/>
    <p:sldId id="261" r:id="rId5"/>
    <p:sldId id="266" r:id="rId6"/>
    <p:sldId id="267" r:id="rId7"/>
    <p:sldId id="268" r:id="rId8"/>
    <p:sldId id="270" r:id="rId9"/>
    <p:sldId id="271" r:id="rId10"/>
    <p:sldId id="272" r:id="rId11"/>
    <p:sldId id="269" r:id="rId12"/>
    <p:sldId id="273" r:id="rId13"/>
    <p:sldId id="274" r:id="rId14"/>
    <p:sldId id="275" r:id="rId15"/>
    <p:sldId id="279" r:id="rId16"/>
    <p:sldId id="285" r:id="rId17"/>
    <p:sldId id="280" r:id="rId18"/>
    <p:sldId id="281" r:id="rId19"/>
    <p:sldId id="282" r:id="rId20"/>
    <p:sldId id="283" r:id="rId21"/>
    <p:sldId id="284" r:id="rId22"/>
    <p:sldId id="286" r:id="rId23"/>
    <p:sldId id="287" r:id="rId24"/>
    <p:sldId id="288" r:id="rId25"/>
    <p:sldId id="289" r:id="rId26"/>
    <p:sldId id="257" r:id="rId27"/>
    <p:sldId id="258" r:id="rId28"/>
    <p:sldId id="276" r:id="rId29"/>
    <p:sldId id="277" r:id="rId30"/>
    <p:sldId id="278" r:id="rId31"/>
    <p:sldId id="296" r:id="rId32"/>
    <p:sldId id="297" r:id="rId33"/>
    <p:sldId id="298" r:id="rId34"/>
    <p:sldId id="299" r:id="rId35"/>
    <p:sldId id="300" r:id="rId36"/>
    <p:sldId id="290" r:id="rId37"/>
    <p:sldId id="291" r:id="rId38"/>
    <p:sldId id="292" r:id="rId39"/>
    <p:sldId id="293" r:id="rId40"/>
    <p:sldId id="294" r:id="rId4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E0D57EB2-D94C-42E8-9214-C2D18EAD61BB}">
          <p14:sldIdLst>
            <p14:sldId id="295"/>
            <p14:sldId id="259"/>
            <p14:sldId id="260"/>
            <p14:sldId id="261"/>
            <p14:sldId id="266"/>
            <p14:sldId id="267"/>
            <p14:sldId id="268"/>
            <p14:sldId id="270"/>
            <p14:sldId id="271"/>
            <p14:sldId id="272"/>
            <p14:sldId id="269"/>
            <p14:sldId id="273"/>
            <p14:sldId id="274"/>
            <p14:sldId id="275"/>
            <p14:sldId id="279"/>
            <p14:sldId id="285"/>
            <p14:sldId id="280"/>
            <p14:sldId id="281"/>
            <p14:sldId id="282"/>
            <p14:sldId id="283"/>
            <p14:sldId id="284"/>
            <p14:sldId id="286"/>
            <p14:sldId id="287"/>
            <p14:sldId id="288"/>
            <p14:sldId id="289"/>
            <p14:sldId id="257"/>
            <p14:sldId id="258"/>
            <p14:sldId id="276"/>
            <p14:sldId id="277"/>
            <p14:sldId id="278"/>
            <p14:sldId id="296"/>
            <p14:sldId id="297"/>
            <p14:sldId id="298"/>
            <p14:sldId id="299"/>
            <p14:sldId id="300"/>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2207A32-BD09-4192-B1AA-EE1AA877FBC8}" type="datetimeFigureOut">
              <a:rPr lang="tr-TR" smtClean="0"/>
              <a:t>23.08.2022</a:t>
            </a:fld>
            <a:endParaRPr lang="tr-T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tr-T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414FE70-1890-48D7-AAB3-DD775E74BDF4}" type="slidenum">
              <a:rPr lang="tr-TR" smtClean="0"/>
              <a:t>‹#›</a:t>
            </a:fld>
            <a:endParaRPr lang="tr-T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269393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2207A32-BD09-4192-B1AA-EE1AA877FBC8}" type="datetimeFigureOut">
              <a:rPr lang="tr-TR" smtClean="0"/>
              <a:t>23.08.2022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42752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2207A32-BD09-4192-B1AA-EE1AA877FBC8}" type="datetimeFigureOut">
              <a:rPr lang="tr-TR" smtClean="0"/>
              <a:t>23.08.2022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1852424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2207A32-BD09-4192-B1AA-EE1AA877FBC8}" type="datetimeFigureOut">
              <a:rPr lang="tr-TR" smtClean="0"/>
              <a:t>23.08.2022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255641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2207A32-BD09-4192-B1AA-EE1AA877FBC8}" type="datetimeFigureOut">
              <a:rPr lang="tr-TR" smtClean="0"/>
              <a:t>23.08.2022</a:t>
            </a:fld>
            <a:endParaRPr lang="tr-T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tr-T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414FE70-1890-48D7-AAB3-DD775E74BDF4}" type="slidenum">
              <a:rPr lang="tr-TR" smtClean="0"/>
              <a:t>‹#›</a:t>
            </a:fld>
            <a:endParaRPr lang="tr-T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2421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smtClean="0"/>
              <a:t>Asıl başlık stili için tıklatın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82207A32-BD09-4192-B1AA-EE1AA877FBC8}" type="datetimeFigureOut">
              <a:rPr lang="tr-TR" smtClean="0"/>
              <a:t>23.08.2022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1335444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82207A32-BD09-4192-B1AA-EE1AA877FBC8}" type="datetimeFigureOut">
              <a:rPr lang="tr-TR" smtClean="0"/>
              <a:t>23.08.2022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1556089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82207A32-BD09-4192-B1AA-EE1AA877FBC8}" type="datetimeFigureOut">
              <a:rPr lang="tr-TR" smtClean="0"/>
              <a:t>23.08.2022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212881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07A32-BD09-4192-B1AA-EE1AA877FBC8}" type="datetimeFigureOut">
              <a:rPr lang="tr-TR" smtClean="0"/>
              <a:t>23.08.2022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3631448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2207A32-BD09-4192-B1AA-EE1AA877FBC8}" type="datetimeFigureOut">
              <a:rPr lang="tr-TR" smtClean="0"/>
              <a:t>23.08.2022</a:t>
            </a:fld>
            <a:endParaRPr lang="tr-T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414FE70-1890-48D7-AAB3-DD775E74BDF4}" type="slidenum">
              <a:rPr lang="tr-TR" smtClean="0"/>
              <a:t>‹#›</a:t>
            </a:fld>
            <a:endParaRPr lang="tr-T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7407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2207A32-BD09-4192-B1AA-EE1AA877FBC8}" type="datetimeFigureOut">
              <a:rPr lang="tr-TR" smtClean="0"/>
              <a:t>23.08.2022</a:t>
            </a:fld>
            <a:endParaRPr lang="tr-T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414FE70-1890-48D7-AAB3-DD775E74BDF4}" type="slidenum">
              <a:rPr lang="tr-TR" smtClean="0"/>
              <a:t>‹#›</a:t>
            </a:fld>
            <a:endParaRPr lang="tr-T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7664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2207A32-BD09-4192-B1AA-EE1AA877FBC8}" type="datetimeFigureOut">
              <a:rPr lang="tr-TR" smtClean="0"/>
              <a:t>23.08.2022</a:t>
            </a:fld>
            <a:endParaRPr lang="tr-T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tr-T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414FE70-1890-48D7-AAB3-DD775E74BDF4}" type="slidenum">
              <a:rPr lang="tr-TR" smtClean="0"/>
              <a:t>‹#›</a:t>
            </a:fld>
            <a:endParaRPr lang="tr-T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09976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Muş Ticaret ve Sanayi Odası </a:t>
            </a:r>
            <a:r>
              <a:rPr lang="tr-TR" dirty="0" err="1" smtClean="0"/>
              <a:t>Pentest</a:t>
            </a:r>
            <a:r>
              <a:rPr lang="tr-TR" dirty="0"/>
              <a:t> </a:t>
            </a:r>
            <a:r>
              <a:rPr lang="tr-TR" dirty="0" smtClean="0"/>
              <a:t>Yapılan Aramalar</a:t>
            </a:r>
            <a:endParaRPr lang="tr-TR" dirty="0"/>
          </a:p>
        </p:txBody>
      </p:sp>
      <p:sp>
        <p:nvSpPr>
          <p:cNvPr id="3" name="İçerik Yer Tutucusu 2"/>
          <p:cNvSpPr>
            <a:spLocks noGrp="1"/>
          </p:cNvSpPr>
          <p:nvPr>
            <p:ph idx="1"/>
          </p:nvPr>
        </p:nvSpPr>
        <p:spPr>
          <a:xfrm>
            <a:off x="1371600" y="2286000"/>
            <a:ext cx="2815389" cy="3581400"/>
          </a:xfrm>
        </p:spPr>
        <p:txBody>
          <a:bodyPr/>
          <a:lstStyle/>
          <a:p>
            <a:endParaRPr lang="tr-TR" dirty="0" smtClean="0"/>
          </a:p>
          <a:p>
            <a:r>
              <a:rPr lang="tr-TR" dirty="0" err="1" smtClean="0"/>
              <a:t>Aquatone</a:t>
            </a:r>
            <a:r>
              <a:rPr lang="tr-TR" dirty="0" smtClean="0"/>
              <a:t>                                                      </a:t>
            </a:r>
          </a:p>
          <a:p>
            <a:r>
              <a:rPr lang="tr-TR" dirty="0" err="1" smtClean="0"/>
              <a:t>Racoon</a:t>
            </a:r>
            <a:endParaRPr lang="tr-TR" dirty="0" smtClean="0"/>
          </a:p>
          <a:p>
            <a:r>
              <a:rPr lang="tr-TR" dirty="0" err="1" smtClean="0"/>
              <a:t>TheHarvester</a:t>
            </a:r>
            <a:endParaRPr lang="tr-TR" dirty="0" smtClean="0"/>
          </a:p>
          <a:p>
            <a:r>
              <a:rPr lang="tr-TR" dirty="0" err="1"/>
              <a:t>Virus</a:t>
            </a:r>
            <a:r>
              <a:rPr lang="tr-TR" dirty="0"/>
              <a:t> </a:t>
            </a:r>
            <a:r>
              <a:rPr lang="tr-TR" dirty="0" smtClean="0"/>
              <a:t>Total</a:t>
            </a:r>
          </a:p>
          <a:p>
            <a:r>
              <a:rPr lang="tr-TR" dirty="0" smtClean="0"/>
              <a:t>OWASP-ZAP</a:t>
            </a:r>
          </a:p>
          <a:p>
            <a:r>
              <a:rPr lang="tr-TR" dirty="0" err="1" smtClean="0"/>
              <a:t>Nikto</a:t>
            </a:r>
            <a:endParaRPr lang="tr-TR" dirty="0" smtClean="0"/>
          </a:p>
          <a:p>
            <a:r>
              <a:rPr lang="tr-TR" dirty="0" err="1"/>
              <a:t>Dirb</a:t>
            </a:r>
            <a:endParaRPr lang="tr-TR" b="1" dirty="0"/>
          </a:p>
        </p:txBody>
      </p:sp>
      <p:sp>
        <p:nvSpPr>
          <p:cNvPr id="5" name="İçerik Yer Tutucusu 2"/>
          <p:cNvSpPr txBox="1">
            <a:spLocks/>
          </p:cNvSpPr>
          <p:nvPr/>
        </p:nvSpPr>
        <p:spPr>
          <a:xfrm>
            <a:off x="7138737" y="2286000"/>
            <a:ext cx="2815389"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tr-TR" b="1" dirty="0" smtClean="0"/>
          </a:p>
          <a:p>
            <a:r>
              <a:rPr lang="tr-TR" dirty="0" err="1"/>
              <a:t>Nmap</a:t>
            </a:r>
            <a:r>
              <a:rPr lang="tr-TR" dirty="0" smtClean="0"/>
              <a:t>                                                      </a:t>
            </a:r>
          </a:p>
          <a:p>
            <a:r>
              <a:rPr lang="tr-TR" dirty="0" err="1" smtClean="0"/>
              <a:t>Racoon</a:t>
            </a:r>
            <a:endParaRPr lang="tr-TR" dirty="0" smtClean="0"/>
          </a:p>
          <a:p>
            <a:r>
              <a:rPr lang="tr-TR" dirty="0" err="1" smtClean="0"/>
              <a:t>Legion</a:t>
            </a:r>
            <a:endParaRPr lang="tr-TR" dirty="0" smtClean="0"/>
          </a:p>
          <a:p>
            <a:r>
              <a:rPr lang="tr-TR" dirty="0" err="1"/>
              <a:t>Netsparker</a:t>
            </a:r>
            <a:r>
              <a:rPr lang="tr-TR" dirty="0"/>
              <a:t> </a:t>
            </a:r>
            <a:endParaRPr lang="tr-TR" dirty="0" smtClean="0"/>
          </a:p>
          <a:p>
            <a:r>
              <a:rPr lang="tr-TR" dirty="0" err="1"/>
              <a:t>Maltego</a:t>
            </a:r>
            <a:endParaRPr lang="tr-TR" dirty="0" smtClean="0"/>
          </a:p>
          <a:p>
            <a:r>
              <a:rPr lang="tr-TR" dirty="0" err="1"/>
              <a:t>Nesus</a:t>
            </a:r>
            <a:endParaRPr lang="tr-TR" dirty="0" smtClean="0"/>
          </a:p>
          <a:p>
            <a:pPr marL="0" indent="0">
              <a:buNone/>
            </a:pPr>
            <a:endParaRPr lang="tr-TR" b="1" dirty="0"/>
          </a:p>
        </p:txBody>
      </p:sp>
    </p:spTree>
    <p:extLst>
      <p:ext uri="{BB962C8B-B14F-4D97-AF65-F5344CB8AC3E}">
        <p14:creationId xmlns:p14="http://schemas.microsoft.com/office/powerpoint/2010/main" val="1385102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25905"/>
          </a:xfrm>
        </p:spPr>
        <p:txBody>
          <a:bodyPr/>
          <a:lstStyle/>
          <a:p>
            <a:pPr algn="ctr"/>
            <a:r>
              <a:rPr lang="tr-TR" dirty="0"/>
              <a:t>Muş TSO OWASP-ZAP Tarama Sonucu</a:t>
            </a:r>
          </a:p>
        </p:txBody>
      </p:sp>
      <p:sp>
        <p:nvSpPr>
          <p:cNvPr id="7" name="İçerik Yer Tutucusu 6"/>
          <p:cNvSpPr>
            <a:spLocks noGrp="1"/>
          </p:cNvSpPr>
          <p:nvPr>
            <p:ph idx="1"/>
          </p:nvPr>
        </p:nvSpPr>
        <p:spPr>
          <a:xfrm>
            <a:off x="1371600" y="1411705"/>
            <a:ext cx="9601200" cy="4455695"/>
          </a:xfrm>
        </p:spPr>
        <p:txBody>
          <a:bodyPr/>
          <a:lstStyle/>
          <a:p>
            <a:r>
              <a:rPr lang="tr-TR" b="1" dirty="0"/>
              <a:t>OWASP </a:t>
            </a:r>
            <a:r>
              <a:rPr lang="tr-TR" b="1" dirty="0" smtClean="0"/>
              <a:t>ZAP : </a:t>
            </a:r>
            <a:r>
              <a:rPr lang="tr-TR" dirty="0" smtClean="0"/>
              <a:t>Açık </a:t>
            </a:r>
            <a:r>
              <a:rPr lang="tr-TR" dirty="0"/>
              <a:t>kaynaklı bir web uygulaması güvenlik tarayıcısıdır. Hem uygulama güvenliğine yeni başlayanlar hem de profesyonel sızma testi uzmanları tarafından kullanılması amaçlanmıştır. En aktif Açık Web Uygulama Güvenliği Projesi projelerinden biridir ve Amiral Gemisi statüsü verilmiştir.</a:t>
            </a:r>
          </a:p>
        </p:txBody>
      </p:sp>
      <p:pic>
        <p:nvPicPr>
          <p:cNvPr id="8" name="İçerik Yer Tutucusu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853" y="2704255"/>
            <a:ext cx="7768389" cy="3889050"/>
          </a:xfrm>
          <a:prstGeom prst="rect">
            <a:avLst/>
          </a:prstGeom>
        </p:spPr>
      </p:pic>
    </p:spTree>
    <p:extLst>
      <p:ext uri="{BB962C8B-B14F-4D97-AF65-F5344CB8AC3E}">
        <p14:creationId xmlns:p14="http://schemas.microsoft.com/office/powerpoint/2010/main" val="753377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74032"/>
          </a:xfrm>
        </p:spPr>
        <p:txBody>
          <a:bodyPr/>
          <a:lstStyle/>
          <a:p>
            <a:pPr algn="ctr"/>
            <a:r>
              <a:rPr lang="tr-TR" dirty="0"/>
              <a:t>Muş TSO OWASP-ZAP Tarama Sonucu</a:t>
            </a: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7015" y="1459832"/>
            <a:ext cx="9465785" cy="5018483"/>
          </a:xfrm>
        </p:spPr>
      </p:pic>
    </p:spTree>
    <p:extLst>
      <p:ext uri="{BB962C8B-B14F-4D97-AF65-F5344CB8AC3E}">
        <p14:creationId xmlns:p14="http://schemas.microsoft.com/office/powerpoint/2010/main" val="1962114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54242"/>
          </a:xfrm>
        </p:spPr>
        <p:txBody>
          <a:bodyPr>
            <a:normAutofit/>
          </a:bodyPr>
          <a:lstStyle/>
          <a:p>
            <a:pPr algn="ctr"/>
            <a:r>
              <a:rPr lang="tr-TR" dirty="0"/>
              <a:t>Muş TSO OWASP-ZAP Tarama Sonucu</a:t>
            </a: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540041"/>
            <a:ext cx="9601200" cy="4806601"/>
          </a:xfrm>
        </p:spPr>
      </p:pic>
    </p:spTree>
    <p:extLst>
      <p:ext uri="{BB962C8B-B14F-4D97-AF65-F5344CB8AC3E}">
        <p14:creationId xmlns:p14="http://schemas.microsoft.com/office/powerpoint/2010/main" val="4157944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06116"/>
          </a:xfrm>
        </p:spPr>
        <p:txBody>
          <a:bodyPr/>
          <a:lstStyle/>
          <a:p>
            <a:pPr algn="ctr"/>
            <a:r>
              <a:rPr lang="tr-TR" dirty="0"/>
              <a:t>Muş TSO </a:t>
            </a:r>
            <a:r>
              <a:rPr lang="tr-TR" dirty="0" err="1" smtClean="0"/>
              <a:t>Nikto</a:t>
            </a:r>
            <a:r>
              <a:rPr lang="tr-TR" dirty="0" smtClean="0"/>
              <a:t> </a:t>
            </a:r>
            <a:r>
              <a:rPr lang="tr-TR" dirty="0"/>
              <a:t>Tarama Sonucu</a:t>
            </a:r>
          </a:p>
        </p:txBody>
      </p:sp>
      <p:sp>
        <p:nvSpPr>
          <p:cNvPr id="3" name="İçerik Yer Tutucusu 2"/>
          <p:cNvSpPr>
            <a:spLocks noGrp="1"/>
          </p:cNvSpPr>
          <p:nvPr>
            <p:ph idx="1"/>
          </p:nvPr>
        </p:nvSpPr>
        <p:spPr/>
        <p:txBody>
          <a:bodyPr>
            <a:normAutofit fontScale="92500" lnSpcReduction="20000"/>
          </a:bodyPr>
          <a:lstStyle/>
          <a:p>
            <a:r>
              <a:rPr lang="tr-TR" b="1" dirty="0" smtClean="0"/>
              <a:t>NİKTO </a:t>
            </a:r>
            <a:r>
              <a:rPr lang="tr-TR" dirty="0"/>
              <a:t>: </a:t>
            </a:r>
            <a:r>
              <a:rPr lang="tr-TR" dirty="0" err="1"/>
              <a:t>Nikto</a:t>
            </a:r>
            <a:r>
              <a:rPr lang="tr-TR" dirty="0"/>
              <a:t>, web server üzerinde bulunan güvenlik açığı tarama uygulamasıdır. Web sayfasında bulunabilecek XSS, SQL </a:t>
            </a:r>
            <a:r>
              <a:rPr lang="tr-TR" dirty="0" err="1"/>
              <a:t>Injection</a:t>
            </a:r>
            <a:r>
              <a:rPr lang="tr-TR" dirty="0"/>
              <a:t> gibi bazı güvenlik açıklarını tespit </a:t>
            </a:r>
            <a:r>
              <a:rPr lang="tr-TR" dirty="0" smtClean="0"/>
              <a:t>eder.</a:t>
            </a:r>
          </a:p>
          <a:p>
            <a:r>
              <a:rPr lang="tr-TR" b="1" dirty="0" smtClean="0"/>
              <a:t>Çıktı :</a:t>
            </a:r>
          </a:p>
          <a:p>
            <a:pPr marL="0" indent="0" algn="ctr">
              <a:buNone/>
            </a:pPr>
            <a:r>
              <a:rPr lang="tr-TR" dirty="0" err="1" smtClean="0"/>
              <a:t>nikto</a:t>
            </a:r>
            <a:r>
              <a:rPr lang="tr-TR" dirty="0" smtClean="0"/>
              <a:t> </a:t>
            </a:r>
            <a:r>
              <a:rPr lang="tr-TR" dirty="0"/>
              <a:t>-</a:t>
            </a:r>
            <a:r>
              <a:rPr lang="tr-TR" dirty="0" err="1"/>
              <a:t>host</a:t>
            </a:r>
            <a:r>
              <a:rPr lang="tr-TR" dirty="0"/>
              <a:t> www.mustso.org.tr </a:t>
            </a:r>
            <a:endParaRPr lang="tr-TR" dirty="0" smtClean="0"/>
          </a:p>
          <a:p>
            <a:pPr marL="0" indent="0" algn="ctr">
              <a:buNone/>
            </a:pPr>
            <a:r>
              <a:rPr lang="tr-TR" dirty="0" smtClean="0"/>
              <a:t>- </a:t>
            </a:r>
            <a:r>
              <a:rPr lang="tr-TR" dirty="0" err="1"/>
              <a:t>Nikto</a:t>
            </a:r>
            <a:r>
              <a:rPr lang="tr-TR" dirty="0"/>
              <a:t> </a:t>
            </a:r>
            <a:r>
              <a:rPr lang="tr-TR" dirty="0" smtClean="0"/>
              <a:t>v2.1.6</a:t>
            </a:r>
          </a:p>
          <a:p>
            <a:pPr marL="0" indent="0" algn="ctr">
              <a:buNone/>
            </a:pPr>
            <a:r>
              <a:rPr lang="tr-TR" dirty="0" smtClean="0"/>
              <a:t> </a:t>
            </a:r>
            <a:r>
              <a:rPr lang="tr-TR" dirty="0"/>
              <a:t>--------------------------------------------------------------------------- </a:t>
            </a:r>
            <a:endParaRPr lang="tr-TR" dirty="0" smtClean="0"/>
          </a:p>
          <a:p>
            <a:pPr marL="0" indent="0" algn="ctr">
              <a:buNone/>
            </a:pPr>
            <a:r>
              <a:rPr lang="tr-TR" dirty="0" smtClean="0"/>
              <a:t>+ </a:t>
            </a:r>
            <a:r>
              <a:rPr lang="tr-TR" dirty="0" err="1"/>
              <a:t>Target</a:t>
            </a:r>
            <a:r>
              <a:rPr lang="tr-TR" dirty="0"/>
              <a:t> IP: 151.80.40.80 </a:t>
            </a:r>
            <a:endParaRPr lang="tr-TR" dirty="0" smtClean="0"/>
          </a:p>
          <a:p>
            <a:pPr marL="0" indent="0" algn="ctr">
              <a:buNone/>
            </a:pPr>
            <a:r>
              <a:rPr lang="tr-TR" dirty="0" smtClean="0"/>
              <a:t>+ </a:t>
            </a:r>
            <a:r>
              <a:rPr lang="tr-TR" dirty="0" err="1"/>
              <a:t>Target</a:t>
            </a:r>
            <a:r>
              <a:rPr lang="tr-TR" dirty="0"/>
              <a:t> </a:t>
            </a:r>
            <a:r>
              <a:rPr lang="tr-TR" dirty="0" err="1"/>
              <a:t>Hostname</a:t>
            </a:r>
            <a:r>
              <a:rPr lang="tr-TR" dirty="0"/>
              <a:t>: www.mustso.org.tr </a:t>
            </a:r>
            <a:endParaRPr lang="tr-TR" dirty="0" smtClean="0"/>
          </a:p>
          <a:p>
            <a:pPr marL="0" indent="0" algn="ctr">
              <a:buNone/>
            </a:pPr>
            <a:r>
              <a:rPr lang="tr-TR" dirty="0" smtClean="0"/>
              <a:t>+ </a:t>
            </a:r>
            <a:r>
              <a:rPr lang="tr-TR" dirty="0" err="1"/>
              <a:t>Target</a:t>
            </a:r>
            <a:r>
              <a:rPr lang="tr-TR" dirty="0"/>
              <a:t> Port: 80 </a:t>
            </a:r>
            <a:endParaRPr lang="tr-TR" dirty="0" smtClean="0"/>
          </a:p>
          <a:p>
            <a:pPr marL="0" indent="0" algn="ctr">
              <a:buNone/>
            </a:pPr>
            <a:r>
              <a:rPr lang="tr-TR" dirty="0" smtClean="0"/>
              <a:t>+ </a:t>
            </a:r>
            <a:r>
              <a:rPr lang="tr-TR" dirty="0"/>
              <a:t>Start Time: 2022-08-20 10:15:04 (GMT-4)</a:t>
            </a:r>
            <a:endParaRPr lang="tr-TR" b="1" dirty="0"/>
          </a:p>
        </p:txBody>
      </p:sp>
    </p:spTree>
    <p:extLst>
      <p:ext uri="{BB962C8B-B14F-4D97-AF65-F5344CB8AC3E}">
        <p14:creationId xmlns:p14="http://schemas.microsoft.com/office/powerpoint/2010/main" val="1343073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74032"/>
          </a:xfrm>
        </p:spPr>
        <p:txBody>
          <a:bodyPr/>
          <a:lstStyle/>
          <a:p>
            <a:pPr algn="ctr"/>
            <a:r>
              <a:rPr lang="tr-TR" dirty="0" smtClean="0"/>
              <a:t>Muş TSO </a:t>
            </a:r>
            <a:r>
              <a:rPr lang="tr-TR" dirty="0" err="1" smtClean="0"/>
              <a:t>Nikto</a:t>
            </a:r>
            <a:r>
              <a:rPr lang="tr-TR" dirty="0" smtClean="0"/>
              <a:t> Tarama Sonucu</a:t>
            </a:r>
            <a:endParaRPr lang="tr-TR" dirty="0"/>
          </a:p>
        </p:txBody>
      </p:sp>
      <p:sp>
        <p:nvSpPr>
          <p:cNvPr id="3" name="İçerik Yer Tutucusu 2"/>
          <p:cNvSpPr>
            <a:spLocks noGrp="1"/>
          </p:cNvSpPr>
          <p:nvPr>
            <p:ph idx="1"/>
          </p:nvPr>
        </p:nvSpPr>
        <p:spPr>
          <a:xfrm>
            <a:off x="1371600" y="1459832"/>
            <a:ext cx="9601200" cy="4407568"/>
          </a:xfrm>
        </p:spPr>
        <p:txBody>
          <a:bodyPr>
            <a:normAutofit fontScale="92500" lnSpcReduction="20000"/>
          </a:bodyPr>
          <a:lstStyle/>
          <a:p>
            <a:pPr marL="0" indent="0" algn="ctr">
              <a:buNone/>
            </a:pPr>
            <a:r>
              <a:rPr lang="en-US" dirty="0"/>
              <a:t>+ Server: </a:t>
            </a:r>
            <a:r>
              <a:rPr lang="en-US" dirty="0" smtClean="0"/>
              <a:t>Microsoft-IIS/8.5</a:t>
            </a:r>
            <a:endParaRPr lang="tr-TR" dirty="0" smtClean="0"/>
          </a:p>
          <a:p>
            <a:pPr marL="0" indent="0" algn="ctr">
              <a:buNone/>
            </a:pPr>
            <a:r>
              <a:rPr lang="en-US" dirty="0" smtClean="0"/>
              <a:t> </a:t>
            </a:r>
            <a:r>
              <a:rPr lang="en-US" dirty="0"/>
              <a:t>+ The anti-clickjacking X-Frame-Options header is not present. </a:t>
            </a:r>
            <a:endParaRPr lang="tr-TR" dirty="0" smtClean="0"/>
          </a:p>
          <a:p>
            <a:pPr marL="0" indent="0" algn="ctr">
              <a:buNone/>
            </a:pPr>
            <a:r>
              <a:rPr lang="en-US" dirty="0" smtClean="0"/>
              <a:t>+ </a:t>
            </a:r>
            <a:r>
              <a:rPr lang="en-US" dirty="0"/>
              <a:t>The X-XSS-Protection header is not defined. This header can hint to the user agent to protect against some forms of </a:t>
            </a:r>
            <a:r>
              <a:rPr lang="en-US" dirty="0" smtClean="0"/>
              <a:t>XSS</a:t>
            </a:r>
            <a:endParaRPr lang="tr-TR" dirty="0" smtClean="0"/>
          </a:p>
          <a:p>
            <a:pPr marL="0" indent="0" algn="ctr">
              <a:buNone/>
            </a:pPr>
            <a:r>
              <a:rPr lang="en-US" dirty="0" smtClean="0"/>
              <a:t> </a:t>
            </a:r>
            <a:r>
              <a:rPr lang="en-US" dirty="0"/>
              <a:t>+ The X-Content-Type-Options header is not set. This could allow the user agent to render the content of the site in a different fashion to the MIME type </a:t>
            </a:r>
            <a:endParaRPr lang="tr-TR" dirty="0" smtClean="0"/>
          </a:p>
          <a:p>
            <a:pPr marL="0" indent="0" algn="ctr">
              <a:buNone/>
            </a:pPr>
            <a:r>
              <a:rPr lang="en-US" dirty="0" smtClean="0"/>
              <a:t>+ </a:t>
            </a:r>
            <a:r>
              <a:rPr lang="en-US" dirty="0"/>
              <a:t>Root page / redirects to: https://www.mustso.org.tr/ </a:t>
            </a:r>
            <a:endParaRPr lang="tr-TR" dirty="0" smtClean="0"/>
          </a:p>
          <a:p>
            <a:pPr marL="0" indent="0" algn="ctr">
              <a:buNone/>
            </a:pPr>
            <a:r>
              <a:rPr lang="en-US" dirty="0" smtClean="0"/>
              <a:t>+ </a:t>
            </a:r>
            <a:r>
              <a:rPr lang="en-US" dirty="0"/>
              <a:t>No CGI Directories found (use '-C all' to force check all possible </a:t>
            </a:r>
            <a:r>
              <a:rPr lang="en-US" dirty="0" err="1"/>
              <a:t>dirs</a:t>
            </a:r>
            <a:r>
              <a:rPr lang="en-US" dirty="0" smtClean="0"/>
              <a:t>)</a:t>
            </a:r>
            <a:endParaRPr lang="tr-TR" dirty="0" smtClean="0"/>
          </a:p>
          <a:p>
            <a:pPr marL="0" indent="0" algn="ctr">
              <a:buNone/>
            </a:pPr>
            <a:r>
              <a:rPr lang="en-US" dirty="0" smtClean="0"/>
              <a:t>+ </a:t>
            </a:r>
            <a:r>
              <a:rPr lang="en-US" dirty="0"/>
              <a:t>Retrieved x-</a:t>
            </a:r>
            <a:r>
              <a:rPr lang="en-US" dirty="0" err="1"/>
              <a:t>aspnet</a:t>
            </a:r>
            <a:r>
              <a:rPr lang="en-US" dirty="0"/>
              <a:t>-version header: 4.0.30319 </a:t>
            </a:r>
            <a:endParaRPr lang="tr-TR" dirty="0" smtClean="0"/>
          </a:p>
          <a:p>
            <a:pPr marL="0" indent="0" algn="ctr">
              <a:buNone/>
            </a:pPr>
            <a:r>
              <a:rPr lang="en-US" dirty="0" smtClean="0"/>
              <a:t>+ </a:t>
            </a:r>
            <a:r>
              <a:rPr lang="en-US" dirty="0"/>
              <a:t>7967 requests: 0 error(s) and 4 item(s) reported on remote host </a:t>
            </a:r>
            <a:endParaRPr lang="tr-TR" dirty="0" smtClean="0"/>
          </a:p>
          <a:p>
            <a:pPr marL="0" indent="0" algn="ctr">
              <a:buNone/>
            </a:pPr>
            <a:r>
              <a:rPr lang="en-US" dirty="0" smtClean="0"/>
              <a:t>+ </a:t>
            </a:r>
            <a:r>
              <a:rPr lang="en-US" dirty="0"/>
              <a:t>End Time: 2022-08-20 10:31:57 (GMT-4) (1013 seconds</a:t>
            </a:r>
            <a:r>
              <a:rPr lang="en-US" dirty="0" smtClean="0"/>
              <a:t>)</a:t>
            </a:r>
            <a:endParaRPr lang="tr-TR" dirty="0" smtClean="0"/>
          </a:p>
          <a:p>
            <a:pPr marL="0" indent="0" algn="ctr">
              <a:buNone/>
            </a:pPr>
            <a:r>
              <a:rPr lang="en-US" dirty="0" smtClean="0"/>
              <a:t> </a:t>
            </a:r>
            <a:r>
              <a:rPr lang="en-US" dirty="0"/>
              <a:t>--------------------------------------------------------------------------- </a:t>
            </a:r>
            <a:endParaRPr lang="tr-TR" dirty="0" smtClean="0"/>
          </a:p>
          <a:p>
            <a:pPr marL="0" indent="0" algn="ctr">
              <a:buNone/>
            </a:pPr>
            <a:r>
              <a:rPr lang="en-US" dirty="0" smtClean="0"/>
              <a:t>+ </a:t>
            </a:r>
            <a:r>
              <a:rPr lang="en-US" dirty="0"/>
              <a:t>1 host(s) tested</a:t>
            </a:r>
            <a:endParaRPr lang="tr-TR" dirty="0"/>
          </a:p>
        </p:txBody>
      </p:sp>
    </p:spTree>
    <p:extLst>
      <p:ext uri="{BB962C8B-B14F-4D97-AF65-F5344CB8AC3E}">
        <p14:creationId xmlns:p14="http://schemas.microsoft.com/office/powerpoint/2010/main" val="39270660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57989"/>
          </a:xfrm>
        </p:spPr>
        <p:txBody>
          <a:bodyPr/>
          <a:lstStyle/>
          <a:p>
            <a:pPr algn="ctr"/>
            <a:r>
              <a:rPr lang="tr-TR" dirty="0"/>
              <a:t>Muş TSO </a:t>
            </a:r>
            <a:r>
              <a:rPr lang="tr-TR" dirty="0" err="1" smtClean="0"/>
              <a:t>Dirb</a:t>
            </a:r>
            <a:r>
              <a:rPr lang="tr-TR" dirty="0" smtClean="0"/>
              <a:t> </a:t>
            </a:r>
            <a:r>
              <a:rPr lang="tr-TR" dirty="0"/>
              <a:t>Tarama Sonucu</a:t>
            </a:r>
          </a:p>
        </p:txBody>
      </p:sp>
      <p:sp>
        <p:nvSpPr>
          <p:cNvPr id="3" name="İçerik Yer Tutucusu 2"/>
          <p:cNvSpPr>
            <a:spLocks noGrp="1"/>
          </p:cNvSpPr>
          <p:nvPr>
            <p:ph idx="1"/>
          </p:nvPr>
        </p:nvSpPr>
        <p:spPr>
          <a:xfrm>
            <a:off x="1371600" y="2069431"/>
            <a:ext cx="9601200" cy="3797969"/>
          </a:xfrm>
        </p:spPr>
        <p:txBody>
          <a:bodyPr/>
          <a:lstStyle/>
          <a:p>
            <a:r>
              <a:rPr lang="en-US" b="1" dirty="0" err="1"/>
              <a:t>Dirb</a:t>
            </a:r>
            <a:r>
              <a:rPr lang="en-US" b="1" dirty="0"/>
              <a:t> </a:t>
            </a:r>
            <a:r>
              <a:rPr lang="tr-TR" b="1" dirty="0" smtClean="0"/>
              <a:t>: </a:t>
            </a:r>
            <a:r>
              <a:rPr lang="tr-TR" dirty="0"/>
              <a:t>B</a:t>
            </a:r>
            <a:r>
              <a:rPr lang="en-US" dirty="0" err="1" smtClean="0"/>
              <a:t>ir</a:t>
            </a:r>
            <a:r>
              <a:rPr lang="en-US" dirty="0" smtClean="0"/>
              <a:t> </a:t>
            </a:r>
            <a:r>
              <a:rPr lang="en-US" dirty="0"/>
              <a:t>web </a:t>
            </a:r>
            <a:r>
              <a:rPr lang="en-US" dirty="0" err="1"/>
              <a:t>içerik</a:t>
            </a:r>
            <a:r>
              <a:rPr lang="en-US" dirty="0"/>
              <a:t> </a:t>
            </a:r>
            <a:r>
              <a:rPr lang="en-US" dirty="0" err="1"/>
              <a:t>tarayıcısıdır</a:t>
            </a:r>
            <a:r>
              <a:rPr lang="en-US" dirty="0"/>
              <a:t>. </a:t>
            </a:r>
            <a:r>
              <a:rPr lang="en-US" dirty="0" err="1"/>
              <a:t>Sitelerde</a:t>
            </a:r>
            <a:r>
              <a:rPr lang="en-US" dirty="0"/>
              <a:t> </a:t>
            </a:r>
            <a:r>
              <a:rPr lang="en-US" dirty="0" err="1"/>
              <a:t>arka</a:t>
            </a:r>
            <a:r>
              <a:rPr lang="en-US" dirty="0"/>
              <a:t> </a:t>
            </a:r>
            <a:r>
              <a:rPr lang="en-US" dirty="0" err="1"/>
              <a:t>planda</a:t>
            </a:r>
            <a:r>
              <a:rPr lang="en-US" dirty="0"/>
              <a:t> </a:t>
            </a:r>
            <a:r>
              <a:rPr lang="en-US" dirty="0" err="1"/>
              <a:t>açık</a:t>
            </a:r>
            <a:r>
              <a:rPr lang="en-US" dirty="0"/>
              <a:t> </a:t>
            </a:r>
            <a:r>
              <a:rPr lang="en-US" dirty="0" err="1"/>
              <a:t>unutulan</a:t>
            </a:r>
            <a:r>
              <a:rPr lang="en-US" dirty="0"/>
              <a:t> </a:t>
            </a:r>
            <a:r>
              <a:rPr lang="en-US" dirty="0" err="1"/>
              <a:t>bir</a:t>
            </a:r>
            <a:r>
              <a:rPr lang="en-US" dirty="0"/>
              <a:t> </a:t>
            </a:r>
            <a:r>
              <a:rPr lang="en-US" dirty="0" err="1"/>
              <a:t>dizin</a:t>
            </a:r>
            <a:r>
              <a:rPr lang="en-US" dirty="0"/>
              <a:t> </a:t>
            </a:r>
            <a:r>
              <a:rPr lang="en-US" dirty="0" err="1"/>
              <a:t>veya</a:t>
            </a:r>
            <a:r>
              <a:rPr lang="en-US" dirty="0"/>
              <a:t> </a:t>
            </a:r>
            <a:r>
              <a:rPr lang="en-US" dirty="0" err="1"/>
              <a:t>sayfa</a:t>
            </a:r>
            <a:r>
              <a:rPr lang="en-US" dirty="0"/>
              <a:t> </a:t>
            </a:r>
            <a:r>
              <a:rPr lang="en-US" dirty="0" err="1"/>
              <a:t>bulunabilir</a:t>
            </a:r>
            <a:r>
              <a:rPr lang="en-US" dirty="0"/>
              <a:t>. Bu </a:t>
            </a:r>
            <a:r>
              <a:rPr lang="en-US" dirty="0" err="1"/>
              <a:t>tür</a:t>
            </a:r>
            <a:r>
              <a:rPr lang="en-US" dirty="0"/>
              <a:t> </a:t>
            </a:r>
            <a:r>
              <a:rPr lang="en-US" dirty="0" err="1"/>
              <a:t>içerikleri</a:t>
            </a:r>
            <a:r>
              <a:rPr lang="en-US" dirty="0"/>
              <a:t> </a:t>
            </a:r>
            <a:r>
              <a:rPr lang="en-US" dirty="0" err="1"/>
              <a:t>tarayıp</a:t>
            </a:r>
            <a:r>
              <a:rPr lang="en-US" dirty="0"/>
              <a:t> </a:t>
            </a:r>
            <a:r>
              <a:rPr lang="en-US" dirty="0" err="1"/>
              <a:t>listelemek</a:t>
            </a:r>
            <a:r>
              <a:rPr lang="en-US" dirty="0"/>
              <a:t> </a:t>
            </a:r>
            <a:r>
              <a:rPr lang="en-US" dirty="0" err="1"/>
              <a:t>için</a:t>
            </a:r>
            <a:r>
              <a:rPr lang="en-US" dirty="0"/>
              <a:t> </a:t>
            </a:r>
            <a:r>
              <a:rPr lang="en-US" dirty="0" err="1"/>
              <a:t>kullanılan</a:t>
            </a:r>
            <a:r>
              <a:rPr lang="en-US" dirty="0"/>
              <a:t> </a:t>
            </a:r>
            <a:r>
              <a:rPr lang="en-US" dirty="0" err="1"/>
              <a:t>dirb</a:t>
            </a:r>
            <a:r>
              <a:rPr lang="en-US" dirty="0"/>
              <a:t> </a:t>
            </a:r>
            <a:r>
              <a:rPr lang="en-US" dirty="0" err="1"/>
              <a:t>ile</a:t>
            </a:r>
            <a:r>
              <a:rPr lang="en-US" dirty="0"/>
              <a:t> </a:t>
            </a:r>
            <a:r>
              <a:rPr lang="en-US" dirty="0" err="1"/>
              <a:t>elde</a:t>
            </a:r>
            <a:r>
              <a:rPr lang="en-US" dirty="0"/>
              <a:t> </a:t>
            </a:r>
            <a:r>
              <a:rPr lang="en-US" dirty="0" err="1"/>
              <a:t>ettiğim</a:t>
            </a:r>
            <a:r>
              <a:rPr lang="en-US" dirty="0"/>
              <a:t> </a:t>
            </a:r>
            <a:r>
              <a:rPr lang="en-US" dirty="0" err="1"/>
              <a:t>sonuçlar</a:t>
            </a:r>
            <a:r>
              <a:rPr lang="en-US" dirty="0"/>
              <a:t> </a:t>
            </a:r>
            <a:r>
              <a:rPr lang="en-US" dirty="0" err="1"/>
              <a:t>bunlardır</a:t>
            </a:r>
            <a:r>
              <a:rPr lang="en-US" dirty="0"/>
              <a:t>. </a:t>
            </a:r>
            <a:r>
              <a:rPr lang="en-US" dirty="0" err="1"/>
              <a:t>Burda</a:t>
            </a:r>
            <a:r>
              <a:rPr lang="en-US" dirty="0"/>
              <a:t> CODE:200 </a:t>
            </a:r>
            <a:r>
              <a:rPr lang="en-US" dirty="0" err="1"/>
              <a:t>gibi</a:t>
            </a:r>
            <a:r>
              <a:rPr lang="en-US" dirty="0"/>
              <a:t> </a:t>
            </a:r>
            <a:r>
              <a:rPr lang="en-US" dirty="0" err="1"/>
              <a:t>durumlar</a:t>
            </a:r>
            <a:r>
              <a:rPr lang="en-US" dirty="0"/>
              <a:t> </a:t>
            </a:r>
            <a:r>
              <a:rPr lang="en-US" dirty="0" err="1"/>
              <a:t>mevcut</a:t>
            </a:r>
            <a:r>
              <a:rPr lang="en-US" dirty="0"/>
              <a:t>, </a:t>
            </a:r>
            <a:r>
              <a:rPr lang="en-US" dirty="0" err="1"/>
              <a:t>bunların</a:t>
            </a:r>
            <a:r>
              <a:rPr lang="en-US" dirty="0"/>
              <a:t> </a:t>
            </a:r>
            <a:r>
              <a:rPr lang="en-US" dirty="0" err="1"/>
              <a:t>farklı</a:t>
            </a:r>
            <a:r>
              <a:rPr lang="en-US" dirty="0"/>
              <a:t> </a:t>
            </a:r>
            <a:r>
              <a:rPr lang="en-US" dirty="0" err="1"/>
              <a:t>anlamları</a:t>
            </a:r>
            <a:r>
              <a:rPr lang="en-US" dirty="0"/>
              <a:t> </a:t>
            </a:r>
            <a:r>
              <a:rPr lang="en-US" dirty="0" err="1" smtClean="0"/>
              <a:t>vardır</a:t>
            </a:r>
            <a:r>
              <a:rPr lang="tr-TR" dirty="0" smtClean="0"/>
              <a:t>. </a:t>
            </a:r>
          </a:p>
          <a:p>
            <a:r>
              <a:rPr lang="tr-TR" dirty="0" smtClean="0"/>
              <a:t>CODE:200 -&gt; Başarı ile ulaşmış</a:t>
            </a:r>
          </a:p>
          <a:p>
            <a:r>
              <a:rPr lang="tr-TR" dirty="0" smtClean="0"/>
              <a:t>CODE:302 -&gt; Başka bir yere yönlendirildi.</a:t>
            </a:r>
            <a:endParaRPr lang="tr-TR" dirty="0"/>
          </a:p>
        </p:txBody>
      </p:sp>
    </p:spTree>
    <p:extLst>
      <p:ext uri="{BB962C8B-B14F-4D97-AF65-F5344CB8AC3E}">
        <p14:creationId xmlns:p14="http://schemas.microsoft.com/office/powerpoint/2010/main" val="25223263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22158"/>
          </a:xfrm>
        </p:spPr>
        <p:txBody>
          <a:bodyPr/>
          <a:lstStyle/>
          <a:p>
            <a:pPr algn="ctr"/>
            <a:r>
              <a:rPr lang="tr-TR" dirty="0"/>
              <a:t>Muş TSO </a:t>
            </a:r>
            <a:r>
              <a:rPr lang="tr-TR" dirty="0" err="1"/>
              <a:t>Dirb</a:t>
            </a:r>
            <a:r>
              <a:rPr lang="tr-TR" dirty="0"/>
              <a:t> Tarama Sonucu</a:t>
            </a:r>
          </a:p>
        </p:txBody>
      </p:sp>
      <p:pic>
        <p:nvPicPr>
          <p:cNvPr id="4" name="officeArt object" descr="Görüntü"/>
          <p:cNvPicPr>
            <a:picLocks noGrp="1"/>
          </p:cNvPicPr>
          <p:nvPr>
            <p:ph idx="1"/>
          </p:nvPr>
        </p:nvPicPr>
        <p:blipFill>
          <a:blip r:embed="rId2">
            <a:extLst/>
          </a:blip>
          <a:stretch>
            <a:fillRect/>
          </a:stretch>
        </p:blipFill>
        <p:spPr>
          <a:xfrm>
            <a:off x="4700157" y="1724525"/>
            <a:ext cx="3192559" cy="4547937"/>
          </a:xfrm>
          <a:prstGeom prst="rect">
            <a:avLst/>
          </a:prstGeom>
          <a:ln w="12700" cap="flat">
            <a:noFill/>
            <a:miter lim="400000"/>
          </a:ln>
          <a:effectLst/>
        </p:spPr>
      </p:pic>
    </p:spTree>
    <p:extLst>
      <p:ext uri="{BB962C8B-B14F-4D97-AF65-F5344CB8AC3E}">
        <p14:creationId xmlns:p14="http://schemas.microsoft.com/office/powerpoint/2010/main" val="11989629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41947"/>
          </a:xfrm>
        </p:spPr>
        <p:txBody>
          <a:bodyPr/>
          <a:lstStyle/>
          <a:p>
            <a:pPr algn="ctr"/>
            <a:r>
              <a:rPr lang="tr-TR" dirty="0"/>
              <a:t>Muş TSO </a:t>
            </a:r>
            <a:r>
              <a:rPr lang="tr-TR" dirty="0" err="1" smtClean="0"/>
              <a:t>Nmap</a:t>
            </a:r>
            <a:r>
              <a:rPr lang="tr-TR" dirty="0" smtClean="0"/>
              <a:t> </a:t>
            </a:r>
            <a:r>
              <a:rPr lang="tr-TR" dirty="0"/>
              <a:t>Tarama Sonucu</a:t>
            </a:r>
          </a:p>
        </p:txBody>
      </p:sp>
      <p:sp>
        <p:nvSpPr>
          <p:cNvPr id="3" name="İçerik Yer Tutucusu 2"/>
          <p:cNvSpPr>
            <a:spLocks noGrp="1"/>
          </p:cNvSpPr>
          <p:nvPr>
            <p:ph idx="1"/>
          </p:nvPr>
        </p:nvSpPr>
        <p:spPr>
          <a:xfrm>
            <a:off x="1371600" y="1588168"/>
            <a:ext cx="9601200" cy="4279232"/>
          </a:xfrm>
        </p:spPr>
        <p:txBody>
          <a:bodyPr/>
          <a:lstStyle/>
          <a:p>
            <a:r>
              <a:rPr lang="en-US" dirty="0" err="1"/>
              <a:t>Nmap</a:t>
            </a:r>
            <a:r>
              <a:rPr lang="tr-TR" dirty="0"/>
              <a:t> </a:t>
            </a:r>
            <a:r>
              <a:rPr lang="en-US" dirty="0"/>
              <a:t> </a:t>
            </a:r>
            <a:r>
              <a:rPr lang="en-US" dirty="0" err="1"/>
              <a:t>ile</a:t>
            </a:r>
            <a:r>
              <a:rPr lang="en-US" dirty="0"/>
              <a:t> </a:t>
            </a:r>
            <a:r>
              <a:rPr lang="en-US" dirty="0" err="1"/>
              <a:t>elde</a:t>
            </a:r>
            <a:r>
              <a:rPr lang="en-US" dirty="0"/>
              <a:t> </a:t>
            </a:r>
            <a:r>
              <a:rPr lang="en-US" dirty="0" err="1"/>
              <a:t>edebileceğimiz</a:t>
            </a:r>
            <a:r>
              <a:rPr lang="en-US" dirty="0"/>
              <a:t> </a:t>
            </a:r>
            <a:r>
              <a:rPr lang="en-US" dirty="0" err="1"/>
              <a:t>bir</a:t>
            </a:r>
            <a:r>
              <a:rPr lang="en-US" dirty="0"/>
              <a:t> </a:t>
            </a:r>
            <a:r>
              <a:rPr lang="en-US" dirty="0" err="1"/>
              <a:t>çok</a:t>
            </a:r>
            <a:r>
              <a:rPr lang="en-US" dirty="0"/>
              <a:t> </a:t>
            </a:r>
            <a:r>
              <a:rPr lang="en-US" dirty="0" err="1"/>
              <a:t>şey</a:t>
            </a:r>
            <a:r>
              <a:rPr lang="en-US" dirty="0"/>
              <a:t> </a:t>
            </a:r>
            <a:r>
              <a:rPr lang="en-US" dirty="0" err="1"/>
              <a:t>var</a:t>
            </a:r>
            <a:r>
              <a:rPr lang="en-US" dirty="0"/>
              <a:t> </a:t>
            </a:r>
            <a:r>
              <a:rPr lang="en-US" dirty="0" err="1"/>
              <a:t>fakat</a:t>
            </a:r>
            <a:r>
              <a:rPr lang="en-US" dirty="0"/>
              <a:t> ben </a:t>
            </a:r>
            <a:r>
              <a:rPr lang="en-US" dirty="0" err="1"/>
              <a:t>sadece</a:t>
            </a:r>
            <a:r>
              <a:rPr lang="en-US" dirty="0"/>
              <a:t> 2 </a:t>
            </a:r>
            <a:r>
              <a:rPr lang="en-US" dirty="0" err="1"/>
              <a:t>özel</a:t>
            </a:r>
            <a:r>
              <a:rPr lang="en-US" dirty="0"/>
              <a:t> </a:t>
            </a:r>
            <a:r>
              <a:rPr lang="en-US" dirty="0" err="1"/>
              <a:t>tarama</a:t>
            </a:r>
            <a:r>
              <a:rPr lang="en-US" dirty="0"/>
              <a:t> </a:t>
            </a:r>
            <a:r>
              <a:rPr lang="en-US" dirty="0" err="1"/>
              <a:t>gerçekleştirdim</a:t>
            </a:r>
            <a:r>
              <a:rPr lang="tr-TR" dirty="0"/>
              <a:t>.</a:t>
            </a:r>
            <a:r>
              <a:rPr lang="en-US" dirty="0"/>
              <a:t> </a:t>
            </a:r>
            <a:endParaRPr lang="tr-TR" dirty="0"/>
          </a:p>
        </p:txBody>
      </p:sp>
      <p:pic>
        <p:nvPicPr>
          <p:cNvPr id="7" name="officeArt object" descr="Görüntü"/>
          <p:cNvPicPr/>
          <p:nvPr/>
        </p:nvPicPr>
        <p:blipFill>
          <a:blip r:embed="rId2">
            <a:extLst/>
          </a:blip>
          <a:stretch>
            <a:fillRect/>
          </a:stretch>
        </p:blipFill>
        <p:spPr>
          <a:xfrm>
            <a:off x="2934405" y="2428195"/>
            <a:ext cx="6475590" cy="3310867"/>
          </a:xfrm>
          <a:prstGeom prst="rect">
            <a:avLst/>
          </a:prstGeom>
          <a:ln w="12700" cap="flat">
            <a:noFill/>
            <a:miter lim="400000"/>
          </a:ln>
          <a:effectLst/>
        </p:spPr>
      </p:pic>
    </p:spTree>
    <p:extLst>
      <p:ext uri="{BB962C8B-B14F-4D97-AF65-F5344CB8AC3E}">
        <p14:creationId xmlns:p14="http://schemas.microsoft.com/office/powerpoint/2010/main" val="2553249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41947"/>
          </a:xfrm>
        </p:spPr>
        <p:txBody>
          <a:bodyPr/>
          <a:lstStyle/>
          <a:p>
            <a:pPr algn="ctr"/>
            <a:r>
              <a:rPr lang="tr-TR" dirty="0"/>
              <a:t>Muş TSO </a:t>
            </a:r>
            <a:r>
              <a:rPr lang="tr-TR" dirty="0" err="1" smtClean="0"/>
              <a:t>Nmap</a:t>
            </a:r>
            <a:r>
              <a:rPr lang="tr-TR" dirty="0" smtClean="0"/>
              <a:t> </a:t>
            </a:r>
            <a:r>
              <a:rPr lang="tr-TR" dirty="0"/>
              <a:t>Tarama Sonucu</a:t>
            </a:r>
          </a:p>
        </p:txBody>
      </p:sp>
      <p:sp>
        <p:nvSpPr>
          <p:cNvPr id="3" name="İçerik Yer Tutucusu 2"/>
          <p:cNvSpPr>
            <a:spLocks noGrp="1"/>
          </p:cNvSpPr>
          <p:nvPr>
            <p:ph idx="1"/>
          </p:nvPr>
        </p:nvSpPr>
        <p:spPr>
          <a:xfrm>
            <a:off x="1371600" y="1572125"/>
            <a:ext cx="9601200" cy="4732421"/>
          </a:xfrm>
        </p:spPr>
        <p:txBody>
          <a:bodyPr>
            <a:normAutofit/>
          </a:bodyPr>
          <a:lstStyle/>
          <a:p>
            <a:r>
              <a:rPr lang="en-US" dirty="0"/>
              <a:t>Bu </a:t>
            </a:r>
            <a:r>
              <a:rPr lang="en-US" dirty="0" err="1"/>
              <a:t>elde</a:t>
            </a:r>
            <a:r>
              <a:rPr lang="en-US" dirty="0"/>
              <a:t> </a:t>
            </a:r>
            <a:r>
              <a:rPr lang="en-US" dirty="0" err="1"/>
              <a:t>ettiğim</a:t>
            </a:r>
            <a:r>
              <a:rPr lang="en-US" dirty="0"/>
              <a:t> </a:t>
            </a:r>
            <a:r>
              <a:rPr lang="en-US" dirty="0" err="1"/>
              <a:t>sonuç</a:t>
            </a:r>
            <a:r>
              <a:rPr lang="en-US" dirty="0"/>
              <a:t> </a:t>
            </a:r>
            <a:r>
              <a:rPr lang="en-US" dirty="0" err="1"/>
              <a:t>kötü</a:t>
            </a:r>
            <a:r>
              <a:rPr lang="en-US" dirty="0"/>
              <a:t> </a:t>
            </a:r>
            <a:r>
              <a:rPr lang="en-US" dirty="0" err="1"/>
              <a:t>amaçlı</a:t>
            </a:r>
            <a:r>
              <a:rPr lang="en-US" dirty="0"/>
              <a:t> </a:t>
            </a:r>
            <a:r>
              <a:rPr lang="en-US" dirty="0" err="1"/>
              <a:t>yazılım</a:t>
            </a:r>
            <a:r>
              <a:rPr lang="en-US" dirty="0"/>
              <a:t> </a:t>
            </a:r>
            <a:r>
              <a:rPr lang="en-US" dirty="0" err="1"/>
              <a:t>taramasıyla</a:t>
            </a:r>
            <a:r>
              <a:rPr lang="en-US" dirty="0"/>
              <a:t> </a:t>
            </a:r>
            <a:r>
              <a:rPr lang="en-US" dirty="0" err="1"/>
              <a:t>sağlandı</a:t>
            </a:r>
            <a:r>
              <a:rPr lang="en-US" dirty="0"/>
              <a:t>. Bu </a:t>
            </a:r>
            <a:r>
              <a:rPr lang="en-US" dirty="0" err="1"/>
              <a:t>tarama</a:t>
            </a:r>
            <a:r>
              <a:rPr lang="en-US" dirty="0"/>
              <a:t> </a:t>
            </a:r>
            <a:r>
              <a:rPr lang="en-US" dirty="0" err="1"/>
              <a:t>seçeneği</a:t>
            </a:r>
            <a:r>
              <a:rPr lang="en-US" dirty="0"/>
              <a:t> </a:t>
            </a:r>
            <a:r>
              <a:rPr lang="en-US" dirty="0" err="1"/>
              <a:t>kötü</a:t>
            </a:r>
            <a:r>
              <a:rPr lang="en-US" dirty="0"/>
              <a:t> </a:t>
            </a:r>
            <a:r>
              <a:rPr lang="en-US" dirty="0" err="1"/>
              <a:t>amaçlı</a:t>
            </a:r>
            <a:r>
              <a:rPr lang="en-US" dirty="0"/>
              <a:t> </a:t>
            </a:r>
            <a:r>
              <a:rPr lang="en-US" dirty="0" err="1"/>
              <a:t>yazılımları</a:t>
            </a:r>
            <a:r>
              <a:rPr lang="en-US" dirty="0"/>
              <a:t> </a:t>
            </a:r>
            <a:r>
              <a:rPr lang="en-US" dirty="0" err="1"/>
              <a:t>ve</a:t>
            </a:r>
            <a:r>
              <a:rPr lang="en-US" dirty="0"/>
              <a:t> </a:t>
            </a:r>
            <a:r>
              <a:rPr lang="en-US" dirty="0" err="1"/>
              <a:t>arka</a:t>
            </a:r>
            <a:r>
              <a:rPr lang="en-US" dirty="0"/>
              <a:t> </a:t>
            </a:r>
            <a:r>
              <a:rPr lang="en-US" dirty="0" err="1"/>
              <a:t>kapıları</a:t>
            </a:r>
            <a:r>
              <a:rPr lang="en-US" dirty="0"/>
              <a:t> </a:t>
            </a:r>
            <a:r>
              <a:rPr lang="en-US" dirty="0" err="1"/>
              <a:t>tespit</a:t>
            </a:r>
            <a:r>
              <a:rPr lang="en-US" dirty="0"/>
              <a:t> </a:t>
            </a:r>
            <a:r>
              <a:rPr lang="en-US" dirty="0" err="1"/>
              <a:t>etmekte</a:t>
            </a:r>
            <a:r>
              <a:rPr lang="en-US" dirty="0"/>
              <a:t> </a:t>
            </a:r>
            <a:r>
              <a:rPr lang="en-US" dirty="0" err="1"/>
              <a:t>kullanılabilir</a:t>
            </a:r>
            <a:r>
              <a:rPr lang="tr-TR" dirty="0" smtClean="0"/>
              <a:t>.</a:t>
            </a:r>
            <a:r>
              <a:rPr lang="en-US" dirty="0"/>
              <a:t> </a:t>
            </a:r>
            <a:r>
              <a:rPr lang="en-US" dirty="0" err="1"/>
              <a:t>Ayrıca</a:t>
            </a:r>
            <a:r>
              <a:rPr lang="en-US" dirty="0"/>
              <a:t> </a:t>
            </a:r>
            <a:r>
              <a:rPr lang="en-US" dirty="0" err="1"/>
              <a:t>burada</a:t>
            </a:r>
            <a:r>
              <a:rPr lang="en-US" dirty="0"/>
              <a:t> </a:t>
            </a:r>
            <a:r>
              <a:rPr lang="en-US" dirty="0" err="1"/>
              <a:t>uzaktan</a:t>
            </a:r>
            <a:r>
              <a:rPr lang="en-US" dirty="0"/>
              <a:t> </a:t>
            </a:r>
            <a:r>
              <a:rPr lang="en-US" dirty="0" err="1"/>
              <a:t>erişim</a:t>
            </a:r>
            <a:r>
              <a:rPr lang="en-US" dirty="0"/>
              <a:t> </a:t>
            </a:r>
            <a:r>
              <a:rPr lang="en-US" dirty="0" err="1"/>
              <a:t>aracı</a:t>
            </a:r>
            <a:r>
              <a:rPr lang="en-US" dirty="0"/>
              <a:t> </a:t>
            </a:r>
            <a:r>
              <a:rPr lang="en-US" dirty="0" err="1"/>
              <a:t>kullandıkları</a:t>
            </a:r>
            <a:r>
              <a:rPr lang="en-US" dirty="0"/>
              <a:t> </a:t>
            </a:r>
            <a:r>
              <a:rPr lang="en-US" dirty="0" err="1"/>
              <a:t>tespit</a:t>
            </a:r>
            <a:r>
              <a:rPr lang="en-US" dirty="0"/>
              <a:t> </a:t>
            </a:r>
            <a:r>
              <a:rPr lang="en-US" dirty="0" err="1"/>
              <a:t>edilmiştir</a:t>
            </a:r>
            <a:r>
              <a:rPr lang="en-US" dirty="0"/>
              <a:t>(</a:t>
            </a:r>
            <a:r>
              <a:rPr lang="en-US" dirty="0" err="1"/>
              <a:t>Bitvise</a:t>
            </a:r>
            <a:r>
              <a:rPr lang="en-US" dirty="0"/>
              <a:t> SSH Server).</a:t>
            </a:r>
            <a:endParaRPr lang="tr-TR" dirty="0"/>
          </a:p>
          <a:p>
            <a:pPr marL="0" indent="0">
              <a:buNone/>
            </a:pPr>
            <a:endParaRPr lang="tr-TR" dirty="0"/>
          </a:p>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endParaRPr lang="tr-TR" dirty="0"/>
          </a:p>
        </p:txBody>
      </p:sp>
      <p:pic>
        <p:nvPicPr>
          <p:cNvPr id="4" name="officeArt object" descr="Görüntü"/>
          <p:cNvPicPr/>
          <p:nvPr/>
        </p:nvPicPr>
        <p:blipFill>
          <a:blip r:embed="rId2">
            <a:extLst/>
          </a:blip>
          <a:stretch>
            <a:fillRect/>
          </a:stretch>
        </p:blipFill>
        <p:spPr>
          <a:xfrm>
            <a:off x="3038679" y="2699996"/>
            <a:ext cx="6089279" cy="3363919"/>
          </a:xfrm>
          <a:prstGeom prst="rect">
            <a:avLst/>
          </a:prstGeom>
          <a:ln w="12700" cap="flat">
            <a:noFill/>
            <a:miter lim="400000"/>
          </a:ln>
          <a:effectLst/>
        </p:spPr>
      </p:pic>
    </p:spTree>
    <p:extLst>
      <p:ext uri="{BB962C8B-B14F-4D97-AF65-F5344CB8AC3E}">
        <p14:creationId xmlns:p14="http://schemas.microsoft.com/office/powerpoint/2010/main" val="17650048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90074"/>
          </a:xfrm>
        </p:spPr>
        <p:txBody>
          <a:bodyPr/>
          <a:lstStyle/>
          <a:p>
            <a:pPr algn="ctr"/>
            <a:r>
              <a:rPr lang="tr-TR" dirty="0"/>
              <a:t>Muş TSO </a:t>
            </a:r>
            <a:r>
              <a:rPr lang="tr-TR" dirty="0" err="1"/>
              <a:t>Nmap</a:t>
            </a:r>
            <a:r>
              <a:rPr lang="tr-TR" dirty="0"/>
              <a:t> Tarama Sonucu</a:t>
            </a:r>
          </a:p>
        </p:txBody>
      </p:sp>
      <p:sp>
        <p:nvSpPr>
          <p:cNvPr id="3" name="İçerik Yer Tutucusu 2"/>
          <p:cNvSpPr>
            <a:spLocks noGrp="1"/>
          </p:cNvSpPr>
          <p:nvPr>
            <p:ph idx="1"/>
          </p:nvPr>
        </p:nvSpPr>
        <p:spPr>
          <a:xfrm>
            <a:off x="1467853" y="1475873"/>
            <a:ext cx="9601200" cy="4391526"/>
          </a:xfrm>
        </p:spPr>
        <p:txBody>
          <a:bodyPr/>
          <a:lstStyle/>
          <a:p>
            <a:r>
              <a:rPr lang="tr-TR" dirty="0" smtClean="0"/>
              <a:t> Bu tarama ise güvenlik açığı taramasıdır. CVE algılamak için yapılan bu testte bir CVE( </a:t>
            </a:r>
            <a:r>
              <a:rPr lang="tr-TR" dirty="0" err="1" smtClean="0"/>
              <a:t>Slowloris</a:t>
            </a:r>
            <a:r>
              <a:rPr lang="tr-TR" dirty="0" smtClean="0"/>
              <a:t> DOS saldırısı ) tespit edebildik.</a:t>
            </a:r>
            <a:endParaRPr lang="tr-TR" dirty="0"/>
          </a:p>
        </p:txBody>
      </p:sp>
      <p:pic>
        <p:nvPicPr>
          <p:cNvPr id="4" name="officeArt object" descr="Görüntü"/>
          <p:cNvPicPr/>
          <p:nvPr/>
        </p:nvPicPr>
        <p:blipFill>
          <a:blip r:embed="rId2">
            <a:extLst/>
          </a:blip>
          <a:stretch>
            <a:fillRect/>
          </a:stretch>
        </p:blipFill>
        <p:spPr>
          <a:xfrm>
            <a:off x="3680214" y="2211906"/>
            <a:ext cx="5176478" cy="3655494"/>
          </a:xfrm>
          <a:prstGeom prst="rect">
            <a:avLst/>
          </a:prstGeom>
          <a:ln w="12700" cap="flat">
            <a:noFill/>
            <a:miter lim="400000"/>
          </a:ln>
          <a:effectLst/>
        </p:spPr>
      </p:pic>
    </p:spTree>
    <p:extLst>
      <p:ext uri="{BB962C8B-B14F-4D97-AF65-F5344CB8AC3E}">
        <p14:creationId xmlns:p14="http://schemas.microsoft.com/office/powerpoint/2010/main" val="3367286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pPr algn="ctr"/>
            <a:r>
              <a:rPr lang="tr-TR" dirty="0" smtClean="0"/>
              <a:t/>
            </a:r>
            <a:br>
              <a:rPr lang="tr-TR" dirty="0" smtClean="0"/>
            </a:br>
            <a:r>
              <a:rPr lang="tr-TR" dirty="0" err="1" smtClean="0"/>
              <a:t>Pentest</a:t>
            </a:r>
            <a:r>
              <a:rPr lang="tr-TR" dirty="0" smtClean="0"/>
              <a:t> Nedir ?</a:t>
            </a:r>
            <a:br>
              <a:rPr lang="tr-TR" dirty="0" smtClean="0"/>
            </a:br>
            <a:r>
              <a:rPr lang="tr-TR" dirty="0"/>
              <a:t/>
            </a:r>
            <a:br>
              <a:rPr lang="tr-TR" dirty="0"/>
            </a:br>
            <a:endParaRPr lang="tr-TR" dirty="0"/>
          </a:p>
        </p:txBody>
      </p:sp>
      <p:sp>
        <p:nvSpPr>
          <p:cNvPr id="3" name="İçerik Yer Tutucusu 2"/>
          <p:cNvSpPr>
            <a:spLocks noGrp="1"/>
          </p:cNvSpPr>
          <p:nvPr>
            <p:ph idx="1"/>
          </p:nvPr>
        </p:nvSpPr>
        <p:spPr/>
        <p:txBody>
          <a:bodyPr/>
          <a:lstStyle/>
          <a:p>
            <a:r>
              <a:rPr lang="tr-TR" dirty="0" smtClean="0"/>
              <a:t>Belirlenen bilişim sistemlerindeki mantıklı hataları ve zafiyetleri tespit ederek, söz konusu güvenlik açıklarının kötü niyetli kişiler tarafından istismar edilmesini önlemek ve sistemleri daha güvenli hale getirmek maksadıyla, ’yetkili’ kişiler tarafından ve ‘yasal’ olarak gerçekleştirilen güvenlik testleridir.</a:t>
            </a:r>
          </a:p>
          <a:p>
            <a:pPr marL="0" indent="0">
              <a:buNone/>
            </a:pPr>
            <a:endParaRPr lang="tr-TR" dirty="0" smtClean="0"/>
          </a:p>
          <a:p>
            <a:r>
              <a:rPr lang="tr-TR" dirty="0" err="1" smtClean="0"/>
              <a:t>Penstest</a:t>
            </a:r>
            <a:r>
              <a:rPr lang="tr-TR" dirty="0" smtClean="0"/>
              <a:t> çalışmalarındaki asıl amaç, zafiyet tespit etmekten öte ilgili zafiyet sisteme zarar vermeyecek şekilde istismar etmek ve yetkili erişimler elde etmektir.</a:t>
            </a:r>
          </a:p>
        </p:txBody>
      </p:sp>
    </p:spTree>
    <p:extLst>
      <p:ext uri="{BB962C8B-B14F-4D97-AF65-F5344CB8AC3E}">
        <p14:creationId xmlns:p14="http://schemas.microsoft.com/office/powerpoint/2010/main" val="19914908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74032"/>
          </a:xfrm>
        </p:spPr>
        <p:txBody>
          <a:bodyPr/>
          <a:lstStyle/>
          <a:p>
            <a:pPr algn="ctr"/>
            <a:r>
              <a:rPr lang="tr-TR" dirty="0"/>
              <a:t>Muş TSO </a:t>
            </a:r>
            <a:r>
              <a:rPr lang="en-US" dirty="0" smtClean="0"/>
              <a:t>L</a:t>
            </a:r>
            <a:r>
              <a:rPr lang="tr-TR" dirty="0" err="1" smtClean="0"/>
              <a:t>egion</a:t>
            </a:r>
            <a:r>
              <a:rPr lang="tr-TR" dirty="0" smtClean="0"/>
              <a:t> </a:t>
            </a:r>
            <a:r>
              <a:rPr lang="tr-TR" dirty="0"/>
              <a:t>Tarama Sonucu</a:t>
            </a:r>
          </a:p>
        </p:txBody>
      </p:sp>
      <p:sp>
        <p:nvSpPr>
          <p:cNvPr id="3" name="İçerik Yer Tutucusu 2"/>
          <p:cNvSpPr>
            <a:spLocks noGrp="1"/>
          </p:cNvSpPr>
          <p:nvPr>
            <p:ph idx="1"/>
          </p:nvPr>
        </p:nvSpPr>
        <p:spPr>
          <a:xfrm>
            <a:off x="1371600" y="1459831"/>
            <a:ext cx="9601200" cy="5149515"/>
          </a:xfrm>
        </p:spPr>
        <p:txBody>
          <a:bodyPr/>
          <a:lstStyle/>
          <a:p>
            <a:r>
              <a:rPr lang="en-US" dirty="0"/>
              <a:t>Legion </a:t>
            </a:r>
            <a:r>
              <a:rPr lang="en-US" dirty="0" err="1"/>
              <a:t>ağ</a:t>
            </a:r>
            <a:r>
              <a:rPr lang="en-US" dirty="0"/>
              <a:t> alt </a:t>
            </a:r>
            <a:r>
              <a:rPr lang="en-US" dirty="0" err="1"/>
              <a:t>yapısını</a:t>
            </a:r>
            <a:r>
              <a:rPr lang="en-US" dirty="0"/>
              <a:t> </a:t>
            </a:r>
            <a:r>
              <a:rPr lang="en-US" dirty="0" err="1"/>
              <a:t>sadeleştirerek</a:t>
            </a:r>
            <a:r>
              <a:rPr lang="en-US" dirty="0"/>
              <a:t> </a:t>
            </a:r>
            <a:r>
              <a:rPr lang="en-US" dirty="0" err="1"/>
              <a:t>ve</a:t>
            </a:r>
            <a:r>
              <a:rPr lang="en-US" dirty="0"/>
              <a:t> </a:t>
            </a:r>
            <a:r>
              <a:rPr lang="en-US" dirty="0" err="1"/>
              <a:t>inceleyerek</a:t>
            </a:r>
            <a:r>
              <a:rPr lang="en-US" dirty="0"/>
              <a:t> </a:t>
            </a:r>
            <a:r>
              <a:rPr lang="en-US" dirty="0" err="1"/>
              <a:t>gerekli</a:t>
            </a:r>
            <a:r>
              <a:rPr lang="en-US" dirty="0"/>
              <a:t> </a:t>
            </a:r>
            <a:r>
              <a:rPr lang="en-US" dirty="0" err="1"/>
              <a:t>bilgileri</a:t>
            </a:r>
            <a:r>
              <a:rPr lang="en-US" dirty="0"/>
              <a:t> </a:t>
            </a:r>
            <a:r>
              <a:rPr lang="en-US" dirty="0" err="1"/>
              <a:t>toplamaya</a:t>
            </a:r>
            <a:r>
              <a:rPr lang="en-US" dirty="0"/>
              <a:t> </a:t>
            </a:r>
            <a:r>
              <a:rPr lang="en-US" dirty="0" err="1"/>
              <a:t>yarayan</a:t>
            </a:r>
            <a:r>
              <a:rPr lang="en-US" dirty="0"/>
              <a:t> </a:t>
            </a:r>
            <a:r>
              <a:rPr lang="en-US" dirty="0" err="1"/>
              <a:t>bir</a:t>
            </a:r>
            <a:r>
              <a:rPr lang="en-US" dirty="0"/>
              <a:t> </a:t>
            </a:r>
            <a:r>
              <a:rPr lang="en-US" dirty="0" err="1"/>
              <a:t>araçtır</a:t>
            </a:r>
            <a:r>
              <a:rPr lang="en-US" dirty="0"/>
              <a:t>. Legion </a:t>
            </a:r>
            <a:r>
              <a:rPr lang="en-US" dirty="0" err="1"/>
              <a:t>bilgi</a:t>
            </a:r>
            <a:r>
              <a:rPr lang="en-US" dirty="0"/>
              <a:t> </a:t>
            </a:r>
            <a:r>
              <a:rPr lang="en-US" dirty="0" err="1"/>
              <a:t>sistemlerinin</a:t>
            </a:r>
            <a:r>
              <a:rPr lang="en-US" dirty="0"/>
              <a:t> </a:t>
            </a:r>
            <a:r>
              <a:rPr lang="en-US" dirty="0" err="1"/>
              <a:t>keşfinde</a:t>
            </a:r>
            <a:r>
              <a:rPr lang="en-US" dirty="0"/>
              <a:t> CVE </a:t>
            </a:r>
            <a:r>
              <a:rPr lang="en-US" dirty="0" err="1"/>
              <a:t>algılamada</a:t>
            </a:r>
            <a:r>
              <a:rPr lang="en-US" dirty="0"/>
              <a:t> </a:t>
            </a:r>
            <a:r>
              <a:rPr lang="en-US" dirty="0" err="1"/>
              <a:t>kullanışlı</a:t>
            </a:r>
            <a:r>
              <a:rPr lang="en-US" dirty="0"/>
              <a:t> </a:t>
            </a:r>
            <a:r>
              <a:rPr lang="en-US" dirty="0" err="1"/>
              <a:t>bir</a:t>
            </a:r>
            <a:r>
              <a:rPr lang="en-US" dirty="0"/>
              <a:t> </a:t>
            </a:r>
            <a:r>
              <a:rPr lang="en-US" dirty="0" err="1" smtClean="0"/>
              <a:t>araçtır</a:t>
            </a:r>
            <a:r>
              <a:rPr lang="tr-TR" dirty="0" smtClean="0"/>
              <a:t>.</a:t>
            </a:r>
          </a:p>
          <a:p>
            <a:endParaRPr lang="tr-TR" dirty="0"/>
          </a:p>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pPr marL="0" indent="0" algn="ctr">
              <a:buNone/>
            </a:pPr>
            <a:r>
              <a:rPr lang="en-US" dirty="0"/>
              <a:t>Legion </a:t>
            </a:r>
            <a:r>
              <a:rPr lang="en-US" dirty="0" err="1"/>
              <a:t>taraması</a:t>
            </a:r>
            <a:r>
              <a:rPr lang="en-US" dirty="0"/>
              <a:t> </a:t>
            </a:r>
            <a:r>
              <a:rPr lang="en-US" dirty="0" err="1"/>
              <a:t>sonucu</a:t>
            </a:r>
            <a:r>
              <a:rPr lang="en-US" dirty="0"/>
              <a:t> </a:t>
            </a:r>
            <a:r>
              <a:rPr lang="en-US" dirty="0" err="1"/>
              <a:t>elde</a:t>
            </a:r>
            <a:r>
              <a:rPr lang="en-US" dirty="0"/>
              <a:t> </a:t>
            </a:r>
            <a:r>
              <a:rPr lang="en-US" dirty="0" err="1"/>
              <a:t>edilen</a:t>
            </a:r>
            <a:r>
              <a:rPr lang="en-US" dirty="0"/>
              <a:t> </a:t>
            </a:r>
            <a:r>
              <a:rPr lang="en-US" dirty="0" err="1"/>
              <a:t>portlar</a:t>
            </a:r>
            <a:r>
              <a:rPr lang="en-US" dirty="0"/>
              <a:t>.</a:t>
            </a:r>
            <a:endParaRPr lang="tr-TR" dirty="0"/>
          </a:p>
        </p:txBody>
      </p:sp>
      <p:pic>
        <p:nvPicPr>
          <p:cNvPr id="4" name="officeArt object" descr="Görüntü"/>
          <p:cNvPicPr/>
          <p:nvPr/>
        </p:nvPicPr>
        <p:blipFill>
          <a:blip r:embed="rId2">
            <a:extLst/>
          </a:blip>
          <a:stretch>
            <a:fillRect/>
          </a:stretch>
        </p:blipFill>
        <p:spPr>
          <a:xfrm>
            <a:off x="2810259" y="2374999"/>
            <a:ext cx="6723882" cy="3319178"/>
          </a:xfrm>
          <a:prstGeom prst="rect">
            <a:avLst/>
          </a:prstGeom>
          <a:ln w="12700" cap="flat">
            <a:noFill/>
            <a:miter lim="400000"/>
          </a:ln>
          <a:effectLst/>
        </p:spPr>
      </p:pic>
    </p:spTree>
    <p:extLst>
      <p:ext uri="{BB962C8B-B14F-4D97-AF65-F5344CB8AC3E}">
        <p14:creationId xmlns:p14="http://schemas.microsoft.com/office/powerpoint/2010/main" val="21558887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22158"/>
          </a:xfrm>
        </p:spPr>
        <p:txBody>
          <a:bodyPr/>
          <a:lstStyle/>
          <a:p>
            <a:pPr algn="ctr"/>
            <a:r>
              <a:rPr lang="tr-TR" dirty="0"/>
              <a:t>Muş TSO </a:t>
            </a:r>
            <a:r>
              <a:rPr lang="en-US" dirty="0"/>
              <a:t>L</a:t>
            </a:r>
            <a:r>
              <a:rPr lang="tr-TR" dirty="0" err="1"/>
              <a:t>egion</a:t>
            </a:r>
            <a:r>
              <a:rPr lang="tr-TR" dirty="0"/>
              <a:t> Tarama Sonucu</a:t>
            </a:r>
          </a:p>
        </p:txBody>
      </p:sp>
      <p:sp>
        <p:nvSpPr>
          <p:cNvPr id="5" name="İçerik Yer Tutucusu 4"/>
          <p:cNvSpPr>
            <a:spLocks noGrp="1"/>
          </p:cNvSpPr>
          <p:nvPr>
            <p:ph idx="1"/>
          </p:nvPr>
        </p:nvSpPr>
        <p:spPr>
          <a:xfrm>
            <a:off x="1371600" y="1507958"/>
            <a:ext cx="9601200" cy="4359442"/>
          </a:xfrm>
        </p:spPr>
        <p:txBody>
          <a:bodyPr/>
          <a:lstStyle/>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endParaRPr lang="tr-TR" dirty="0"/>
          </a:p>
          <a:p>
            <a:pPr marL="0" indent="0" algn="ctr">
              <a:buNone/>
            </a:pPr>
            <a:endParaRPr lang="tr-TR" dirty="0" smtClean="0"/>
          </a:p>
          <a:p>
            <a:pPr marL="0" indent="0" algn="ctr">
              <a:buNone/>
            </a:pPr>
            <a:r>
              <a:rPr lang="tr-TR" dirty="0" smtClean="0"/>
              <a:t>Hedef </a:t>
            </a:r>
            <a:r>
              <a:rPr lang="tr-TR" dirty="0"/>
              <a:t>sistem hakkında elde edilen bilgiler.</a:t>
            </a:r>
          </a:p>
          <a:p>
            <a:pPr algn="ctr"/>
            <a:endParaRPr lang="tr-TR" dirty="0"/>
          </a:p>
        </p:txBody>
      </p:sp>
      <p:pic>
        <p:nvPicPr>
          <p:cNvPr id="6" name="officeArt object" descr="Görüntü"/>
          <p:cNvPicPr/>
          <p:nvPr/>
        </p:nvPicPr>
        <p:blipFill>
          <a:blip r:embed="rId2">
            <a:extLst/>
          </a:blip>
          <a:stretch>
            <a:fillRect/>
          </a:stretch>
        </p:blipFill>
        <p:spPr>
          <a:xfrm>
            <a:off x="3202754" y="1507957"/>
            <a:ext cx="6566887" cy="3753854"/>
          </a:xfrm>
          <a:prstGeom prst="rect">
            <a:avLst/>
          </a:prstGeom>
          <a:ln w="12700" cap="flat">
            <a:noFill/>
            <a:miter lim="400000"/>
          </a:ln>
          <a:effectLst/>
        </p:spPr>
      </p:pic>
    </p:spTree>
    <p:extLst>
      <p:ext uri="{BB962C8B-B14F-4D97-AF65-F5344CB8AC3E}">
        <p14:creationId xmlns:p14="http://schemas.microsoft.com/office/powerpoint/2010/main" val="14486557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06116"/>
          </a:xfrm>
        </p:spPr>
        <p:txBody>
          <a:bodyPr>
            <a:normAutofit/>
          </a:bodyPr>
          <a:lstStyle/>
          <a:p>
            <a:pPr algn="ctr"/>
            <a:r>
              <a:rPr lang="tr-TR" dirty="0"/>
              <a:t>Muş TSO </a:t>
            </a:r>
            <a:r>
              <a:rPr lang="tr-TR" dirty="0" err="1" smtClean="0"/>
              <a:t>Netsparker</a:t>
            </a:r>
            <a:r>
              <a:rPr lang="tr-TR" dirty="0" smtClean="0"/>
              <a:t> </a:t>
            </a:r>
            <a:r>
              <a:rPr lang="tr-TR" dirty="0"/>
              <a:t>Tarama Sonucu</a:t>
            </a:r>
          </a:p>
        </p:txBody>
      </p:sp>
      <p:sp>
        <p:nvSpPr>
          <p:cNvPr id="3" name="İçerik Yer Tutucusu 2"/>
          <p:cNvSpPr>
            <a:spLocks noGrp="1"/>
          </p:cNvSpPr>
          <p:nvPr>
            <p:ph idx="1"/>
          </p:nvPr>
        </p:nvSpPr>
        <p:spPr>
          <a:xfrm>
            <a:off x="1371600" y="1604211"/>
            <a:ext cx="9601200" cy="4263189"/>
          </a:xfrm>
        </p:spPr>
        <p:txBody>
          <a:bodyPr/>
          <a:lstStyle/>
          <a:p>
            <a:r>
              <a:rPr lang="tr-TR" dirty="0" err="1"/>
              <a:t>Netsparker</a:t>
            </a:r>
            <a:r>
              <a:rPr lang="tr-TR" dirty="0"/>
              <a:t>, bir web uygulaması güvenlik tarayıcısı olarak bilinir. </a:t>
            </a:r>
          </a:p>
          <a:p>
            <a:r>
              <a:rPr lang="tr-TR" dirty="0"/>
              <a:t>Web uygulamalarındaki mevcut güvenlik açıklarını tespit etmek için yaygın olarak kullanılan ve çözüm önerileri de dahil olmak üzere tüm detaylarıyla size rapor veren bir yazılımdır. </a:t>
            </a:r>
          </a:p>
          <a:p>
            <a:r>
              <a:rPr lang="tr-TR" dirty="0"/>
              <a:t>Otomatik zafiyet değerlendirmesi yaparak sorunların çözülmesine öncelik verilmesine katkı sağlar. Mevcut web varlıklarınızı otomatik olarak keşfedebilir ve koruyabilirsiniz. Bu şekilde, ekstra zaman ve para masraflarından kaçınabilirsiniz. </a:t>
            </a:r>
          </a:p>
          <a:p>
            <a:r>
              <a:rPr lang="tr-TR" dirty="0"/>
              <a:t>Ayrıca </a:t>
            </a:r>
            <a:r>
              <a:rPr lang="tr-TR" dirty="0" err="1"/>
              <a:t>Netsparker</a:t>
            </a:r>
            <a:r>
              <a:rPr lang="tr-TR" dirty="0"/>
              <a:t>, benzersiz tarama teknolojileri sayesinde yalnızca güvenlik açıklarını tespit etmekle kalmaz, aynı zamanda bu güvenlik açıklarının gerçekten var olduğuna dair kanıt sağlar. Böylece </a:t>
            </a:r>
            <a:r>
              <a:rPr lang="tr-TR" dirty="0" err="1"/>
              <a:t>Netsparker'ın</a:t>
            </a:r>
            <a:r>
              <a:rPr lang="tr-TR" dirty="0"/>
              <a:t> size sağladığı sonuçların doğruluğunu kontrol etmenize gerek kalmaz.</a:t>
            </a:r>
          </a:p>
          <a:p>
            <a:endParaRPr lang="tr-TR" dirty="0"/>
          </a:p>
        </p:txBody>
      </p:sp>
    </p:spTree>
    <p:extLst>
      <p:ext uri="{BB962C8B-B14F-4D97-AF65-F5344CB8AC3E}">
        <p14:creationId xmlns:p14="http://schemas.microsoft.com/office/powerpoint/2010/main" val="23668831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22158"/>
          </a:xfrm>
        </p:spPr>
        <p:txBody>
          <a:bodyPr/>
          <a:lstStyle/>
          <a:p>
            <a:pPr algn="ctr"/>
            <a:r>
              <a:rPr lang="tr-TR" dirty="0"/>
              <a:t>Muş TSO </a:t>
            </a:r>
            <a:r>
              <a:rPr lang="tr-TR" dirty="0" err="1"/>
              <a:t>Netsparker</a:t>
            </a:r>
            <a:r>
              <a:rPr lang="tr-TR" dirty="0"/>
              <a:t> Tarama Sonucu</a:t>
            </a:r>
          </a:p>
        </p:txBody>
      </p:sp>
      <p:pic>
        <p:nvPicPr>
          <p:cNvPr id="4" name="İçerik Yer Tutucusu 3"/>
          <p:cNvPicPr>
            <a:picLocks noGrp="1" noChangeAspect="1"/>
          </p:cNvPicPr>
          <p:nvPr>
            <p:ph idx="1"/>
          </p:nvPr>
        </p:nvPicPr>
        <p:blipFill>
          <a:blip r:embed="rId2"/>
          <a:stretch>
            <a:fillRect/>
          </a:stretch>
        </p:blipFill>
        <p:spPr>
          <a:xfrm>
            <a:off x="4006306" y="1507958"/>
            <a:ext cx="4331787" cy="4606174"/>
          </a:xfrm>
          <a:prstGeom prst="rect">
            <a:avLst/>
          </a:prstGeom>
        </p:spPr>
      </p:pic>
    </p:spTree>
    <p:extLst>
      <p:ext uri="{BB962C8B-B14F-4D97-AF65-F5344CB8AC3E}">
        <p14:creationId xmlns:p14="http://schemas.microsoft.com/office/powerpoint/2010/main" val="26830828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90074"/>
          </a:xfrm>
        </p:spPr>
        <p:txBody>
          <a:bodyPr/>
          <a:lstStyle/>
          <a:p>
            <a:pPr algn="ctr"/>
            <a:r>
              <a:rPr lang="tr-TR" dirty="0"/>
              <a:t>Muş TSO </a:t>
            </a:r>
            <a:r>
              <a:rPr lang="tr-TR" dirty="0" err="1"/>
              <a:t>Netsparker</a:t>
            </a:r>
            <a:r>
              <a:rPr lang="tr-TR" dirty="0"/>
              <a:t> Tarama Sonucu</a:t>
            </a:r>
          </a:p>
        </p:txBody>
      </p:sp>
      <p:sp>
        <p:nvSpPr>
          <p:cNvPr id="5" name="İçerik Yer Tutucusu 4"/>
          <p:cNvSpPr>
            <a:spLocks noGrp="1"/>
          </p:cNvSpPr>
          <p:nvPr>
            <p:ph idx="1"/>
          </p:nvPr>
        </p:nvSpPr>
        <p:spPr/>
        <p:txBody>
          <a:bodyPr>
            <a:normAutofit lnSpcReduction="10000"/>
          </a:bodyPr>
          <a:lstStyle/>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smtClean="0"/>
          </a:p>
          <a:p>
            <a:pPr marL="0" indent="0">
              <a:buNone/>
            </a:pPr>
            <a:r>
              <a:rPr lang="tr-TR" dirty="0" smtClean="0"/>
              <a:t>Tarama </a:t>
            </a:r>
            <a:r>
              <a:rPr lang="tr-TR" dirty="0"/>
              <a:t>sonuçlarından biri SSL sırasında zayıf şifrelerin aktifleştirildiği şeklinde.</a:t>
            </a:r>
          </a:p>
          <a:p>
            <a:pPr marL="0" indent="0">
              <a:buNone/>
            </a:pPr>
            <a:r>
              <a:rPr lang="tr-TR" dirty="0"/>
              <a:t>Bu durum sonucunda saldırganlar server ve ziyaretçiler arasındaki SSL trafiğinin şifresini kırabilir.</a:t>
            </a:r>
          </a:p>
          <a:p>
            <a:endParaRPr lang="tr-TR" dirty="0"/>
          </a:p>
        </p:txBody>
      </p:sp>
      <p:pic>
        <p:nvPicPr>
          <p:cNvPr id="6" name="Resim 5"/>
          <p:cNvPicPr>
            <a:picLocks noChangeAspect="1"/>
          </p:cNvPicPr>
          <p:nvPr/>
        </p:nvPicPr>
        <p:blipFill>
          <a:blip r:embed="rId2"/>
          <a:stretch>
            <a:fillRect/>
          </a:stretch>
        </p:blipFill>
        <p:spPr>
          <a:xfrm>
            <a:off x="1462219" y="1475874"/>
            <a:ext cx="6857999" cy="2762636"/>
          </a:xfrm>
          <a:prstGeom prst="rect">
            <a:avLst/>
          </a:prstGeom>
        </p:spPr>
      </p:pic>
      <p:pic>
        <p:nvPicPr>
          <p:cNvPr id="7" name="Resim 6"/>
          <p:cNvPicPr>
            <a:picLocks noChangeAspect="1"/>
          </p:cNvPicPr>
          <p:nvPr/>
        </p:nvPicPr>
        <p:blipFill>
          <a:blip r:embed="rId3"/>
          <a:stretch>
            <a:fillRect/>
          </a:stretch>
        </p:blipFill>
        <p:spPr>
          <a:xfrm>
            <a:off x="8320218" y="1475874"/>
            <a:ext cx="3372321" cy="2762636"/>
          </a:xfrm>
          <a:prstGeom prst="rect">
            <a:avLst/>
          </a:prstGeom>
        </p:spPr>
      </p:pic>
    </p:spTree>
    <p:extLst>
      <p:ext uri="{BB962C8B-B14F-4D97-AF65-F5344CB8AC3E}">
        <p14:creationId xmlns:p14="http://schemas.microsoft.com/office/powerpoint/2010/main" val="15533237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38200"/>
          </a:xfrm>
        </p:spPr>
        <p:txBody>
          <a:bodyPr/>
          <a:lstStyle/>
          <a:p>
            <a:pPr algn="ctr"/>
            <a:r>
              <a:rPr lang="tr-TR" dirty="0"/>
              <a:t>Muş TSO </a:t>
            </a:r>
            <a:r>
              <a:rPr lang="tr-TR" dirty="0" err="1"/>
              <a:t>Netsparker</a:t>
            </a:r>
            <a:r>
              <a:rPr lang="tr-TR" dirty="0"/>
              <a:t> Tarama Sonucu</a:t>
            </a:r>
          </a:p>
        </p:txBody>
      </p:sp>
      <p:sp>
        <p:nvSpPr>
          <p:cNvPr id="3" name="İçerik Yer Tutucusu 2"/>
          <p:cNvSpPr>
            <a:spLocks noGrp="1"/>
          </p:cNvSpPr>
          <p:nvPr>
            <p:ph idx="1"/>
          </p:nvPr>
        </p:nvSpPr>
        <p:spPr>
          <a:xfrm>
            <a:off x="1371600" y="1524000"/>
            <a:ext cx="9601200" cy="4343400"/>
          </a:xfrm>
        </p:spPr>
        <p:txBody>
          <a:bodyPr/>
          <a:lstStyle/>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endParaRPr lang="tr-TR" dirty="0"/>
          </a:p>
          <a:p>
            <a:r>
              <a:rPr lang="tr-TR" dirty="0" smtClean="0"/>
              <a:t>Bu </a:t>
            </a:r>
            <a:r>
              <a:rPr lang="tr-TR" dirty="0"/>
              <a:t>zayıflık sonucunda saldırgan sekmenin </a:t>
            </a:r>
            <a:r>
              <a:rPr lang="tr-TR" dirty="0" err="1"/>
              <a:t>url’sini</a:t>
            </a:r>
            <a:r>
              <a:rPr lang="tr-TR" dirty="0"/>
              <a:t> değiştirerek hala güvenli bir sayfada olduklarını düşünen kullanıcıların hassas bilgilerini ele geçirebilir.</a:t>
            </a:r>
          </a:p>
          <a:p>
            <a:endParaRPr lang="tr-TR" dirty="0"/>
          </a:p>
        </p:txBody>
      </p:sp>
      <p:pic>
        <p:nvPicPr>
          <p:cNvPr id="7" name="Resim 6"/>
          <p:cNvPicPr>
            <a:picLocks noChangeAspect="1"/>
          </p:cNvPicPr>
          <p:nvPr/>
        </p:nvPicPr>
        <p:blipFill>
          <a:blip r:embed="rId2"/>
          <a:stretch>
            <a:fillRect/>
          </a:stretch>
        </p:blipFill>
        <p:spPr>
          <a:xfrm>
            <a:off x="1371600" y="1524000"/>
            <a:ext cx="6801799" cy="2095792"/>
          </a:xfrm>
          <a:prstGeom prst="rect">
            <a:avLst/>
          </a:prstGeom>
        </p:spPr>
      </p:pic>
      <p:pic>
        <p:nvPicPr>
          <p:cNvPr id="8" name="Resim 7"/>
          <p:cNvPicPr>
            <a:picLocks noChangeAspect="1"/>
          </p:cNvPicPr>
          <p:nvPr/>
        </p:nvPicPr>
        <p:blipFill>
          <a:blip r:embed="rId3"/>
          <a:stretch>
            <a:fillRect/>
          </a:stretch>
        </p:blipFill>
        <p:spPr>
          <a:xfrm>
            <a:off x="8173399" y="1524000"/>
            <a:ext cx="3278372" cy="3048460"/>
          </a:xfrm>
          <a:prstGeom prst="rect">
            <a:avLst/>
          </a:prstGeom>
        </p:spPr>
      </p:pic>
      <p:pic>
        <p:nvPicPr>
          <p:cNvPr id="9" name="Resim 8"/>
          <p:cNvPicPr>
            <a:picLocks noChangeAspect="1"/>
          </p:cNvPicPr>
          <p:nvPr/>
        </p:nvPicPr>
        <p:blipFill>
          <a:blip r:embed="rId4"/>
          <a:stretch>
            <a:fillRect/>
          </a:stretch>
        </p:blipFill>
        <p:spPr>
          <a:xfrm>
            <a:off x="1362073" y="3605414"/>
            <a:ext cx="6811326" cy="943107"/>
          </a:xfrm>
          <a:prstGeom prst="rect">
            <a:avLst/>
          </a:prstGeom>
        </p:spPr>
      </p:pic>
    </p:spTree>
    <p:extLst>
      <p:ext uri="{BB962C8B-B14F-4D97-AF65-F5344CB8AC3E}">
        <p14:creationId xmlns:p14="http://schemas.microsoft.com/office/powerpoint/2010/main" val="24268885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
            </a:r>
            <a:br>
              <a:rPr lang="tr-TR" dirty="0" smtClean="0"/>
            </a:br>
            <a:r>
              <a:rPr lang="tr-TR" dirty="0" err="1" smtClean="0"/>
              <a:t>Maltego</a:t>
            </a:r>
            <a:r>
              <a:rPr lang="tr-TR" dirty="0" smtClean="0"/>
              <a:t> Nedir ?</a:t>
            </a:r>
            <a:endParaRPr lang="tr-TR" dirty="0"/>
          </a:p>
        </p:txBody>
      </p:sp>
      <p:sp>
        <p:nvSpPr>
          <p:cNvPr id="3" name="İçerik Yer Tutucusu 2"/>
          <p:cNvSpPr>
            <a:spLocks noGrp="1"/>
          </p:cNvSpPr>
          <p:nvPr>
            <p:ph idx="1"/>
          </p:nvPr>
        </p:nvSpPr>
        <p:spPr/>
        <p:txBody>
          <a:bodyPr>
            <a:normAutofit fontScale="92500" lnSpcReduction="20000"/>
          </a:bodyPr>
          <a:lstStyle/>
          <a:p>
            <a:r>
              <a:rPr lang="tr-TR" dirty="0" err="1" smtClean="0"/>
              <a:t>Pentestlerde</a:t>
            </a:r>
            <a:r>
              <a:rPr lang="tr-TR" dirty="0" smtClean="0"/>
              <a:t> en önemli kısımlarından biri bilgi toplama aşamasıdır. </a:t>
            </a:r>
            <a:r>
              <a:rPr lang="tr-TR" dirty="0" err="1" smtClean="0"/>
              <a:t>Maltego</a:t>
            </a:r>
            <a:r>
              <a:rPr lang="tr-TR" dirty="0" smtClean="0"/>
              <a:t> ise pasif ve aktif bir bilgi toplama araçlarından biridir.</a:t>
            </a:r>
          </a:p>
          <a:p>
            <a:pPr marL="0" indent="0">
              <a:buNone/>
            </a:pPr>
            <a:endParaRPr lang="tr-TR" b="1" dirty="0"/>
          </a:p>
          <a:p>
            <a:pPr marL="0" indent="0">
              <a:buNone/>
            </a:pPr>
            <a:r>
              <a:rPr lang="tr-TR" b="1" dirty="0" smtClean="0"/>
              <a:t>Neler Yapılabilir?</a:t>
            </a:r>
          </a:p>
          <a:p>
            <a:r>
              <a:rPr lang="tr-TR" dirty="0" smtClean="0"/>
              <a:t>Alan adlarına erişilebilir.</a:t>
            </a:r>
          </a:p>
          <a:p>
            <a:r>
              <a:rPr lang="tr-TR" dirty="0" err="1" smtClean="0"/>
              <a:t>Whois</a:t>
            </a:r>
            <a:r>
              <a:rPr lang="tr-TR" dirty="0" smtClean="0"/>
              <a:t> bilgilerine erişim sağlayabilir.</a:t>
            </a:r>
          </a:p>
          <a:p>
            <a:r>
              <a:rPr lang="tr-TR" dirty="0" smtClean="0"/>
              <a:t>İp adresleri öğrenilebilir.</a:t>
            </a:r>
          </a:p>
          <a:p>
            <a:r>
              <a:rPr lang="tr-TR" dirty="0" smtClean="0"/>
              <a:t>E- posta adresleri toplanabilir.</a:t>
            </a:r>
          </a:p>
          <a:p>
            <a:r>
              <a:rPr lang="tr-TR" dirty="0" smtClean="0"/>
              <a:t>Telefon, </a:t>
            </a:r>
            <a:r>
              <a:rPr lang="tr-TR" dirty="0" err="1" smtClean="0"/>
              <a:t>fax</a:t>
            </a:r>
            <a:r>
              <a:rPr lang="tr-TR" dirty="0" smtClean="0"/>
              <a:t> numaraları toplanabilir.</a:t>
            </a:r>
          </a:p>
          <a:p>
            <a:r>
              <a:rPr lang="tr-TR" dirty="0" smtClean="0"/>
              <a:t>Sosyal paylaşım ağlarındaki yerine erişebilir.</a:t>
            </a:r>
            <a:endParaRPr lang="tr-TR" dirty="0"/>
          </a:p>
        </p:txBody>
      </p:sp>
    </p:spTree>
    <p:extLst>
      <p:ext uri="{BB962C8B-B14F-4D97-AF65-F5344CB8AC3E}">
        <p14:creationId xmlns:p14="http://schemas.microsoft.com/office/powerpoint/2010/main" val="1303562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54242"/>
          </a:xfrm>
        </p:spPr>
        <p:txBody>
          <a:bodyPr/>
          <a:lstStyle/>
          <a:p>
            <a:pPr algn="ctr"/>
            <a:r>
              <a:rPr lang="tr-TR" dirty="0" smtClean="0"/>
              <a:t>Muş TSO </a:t>
            </a:r>
            <a:r>
              <a:rPr lang="tr-TR" dirty="0" err="1" smtClean="0"/>
              <a:t>Maltego</a:t>
            </a:r>
            <a:r>
              <a:rPr lang="tr-TR" dirty="0" smtClean="0"/>
              <a:t> Tarama Sonucu</a:t>
            </a:r>
            <a:endParaRPr lang="tr-TR" dirty="0"/>
          </a:p>
        </p:txBody>
      </p:sp>
      <p:sp>
        <p:nvSpPr>
          <p:cNvPr id="3" name="İçerik Yer Tutucusu 2"/>
          <p:cNvSpPr>
            <a:spLocks noGrp="1"/>
          </p:cNvSpPr>
          <p:nvPr>
            <p:ph idx="1"/>
          </p:nvPr>
        </p:nvSpPr>
        <p:spPr>
          <a:xfrm>
            <a:off x="1371600" y="1540042"/>
            <a:ext cx="9601200" cy="4327358"/>
          </a:xfrm>
        </p:spPr>
        <p:txBody>
          <a:bodyPr/>
          <a:lstStyle/>
          <a:p>
            <a:r>
              <a:rPr lang="tr-TR" dirty="0" err="1" smtClean="0"/>
              <a:t>Maltego</a:t>
            </a:r>
            <a:r>
              <a:rPr lang="tr-TR" dirty="0" smtClean="0"/>
              <a:t> hazır rapor verebilen bir uygulamadır. Bundan dolayı elimizdeki veri çok kalabalıktır. Domain sorgusu sonuçlarının önemli kısımları :</a:t>
            </a:r>
          </a:p>
          <a:p>
            <a:r>
              <a:rPr lang="tr-TR" b="1" dirty="0" smtClean="0"/>
              <a:t>Telefon Numaraları : </a:t>
            </a:r>
          </a:p>
          <a:p>
            <a:endParaRPr lang="tr-TR" b="1" dirty="0" smtClean="0"/>
          </a:p>
          <a:p>
            <a:endParaRPr lang="tr-TR" b="1" dirty="0"/>
          </a:p>
          <a:p>
            <a:endParaRPr lang="tr-TR" b="1" dirty="0" smtClean="0"/>
          </a:p>
          <a:p>
            <a:r>
              <a:rPr lang="tr-TR" b="1" dirty="0"/>
              <a:t>E - mail Adresleri :</a:t>
            </a:r>
          </a:p>
          <a:p>
            <a:endParaRPr lang="tr-TR" b="1"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137" y="2743147"/>
            <a:ext cx="8709536" cy="1090916"/>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621" y="4421938"/>
            <a:ext cx="7041157" cy="1445462"/>
          </a:xfrm>
          <a:prstGeom prst="rect">
            <a:avLst/>
          </a:prstGeom>
        </p:spPr>
      </p:pic>
    </p:spTree>
    <p:extLst>
      <p:ext uri="{BB962C8B-B14F-4D97-AF65-F5344CB8AC3E}">
        <p14:creationId xmlns:p14="http://schemas.microsoft.com/office/powerpoint/2010/main" val="38065479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22158"/>
          </a:xfrm>
        </p:spPr>
        <p:txBody>
          <a:bodyPr/>
          <a:lstStyle/>
          <a:p>
            <a:pPr algn="ctr"/>
            <a:r>
              <a:rPr lang="tr-TR" dirty="0"/>
              <a:t>Muş TSO </a:t>
            </a:r>
            <a:r>
              <a:rPr lang="tr-TR" dirty="0" err="1"/>
              <a:t>Maltego</a:t>
            </a:r>
            <a:r>
              <a:rPr lang="tr-TR" dirty="0"/>
              <a:t> Tarama Sonucu</a:t>
            </a:r>
          </a:p>
        </p:txBody>
      </p:sp>
      <p:sp>
        <p:nvSpPr>
          <p:cNvPr id="3" name="İçerik Yer Tutucusu 2"/>
          <p:cNvSpPr>
            <a:spLocks noGrp="1"/>
          </p:cNvSpPr>
          <p:nvPr>
            <p:ph idx="1"/>
          </p:nvPr>
        </p:nvSpPr>
        <p:spPr>
          <a:xfrm>
            <a:off x="1371600" y="1507958"/>
            <a:ext cx="9601200" cy="4359442"/>
          </a:xfrm>
        </p:spPr>
        <p:txBody>
          <a:bodyPr/>
          <a:lstStyle/>
          <a:p>
            <a:r>
              <a:rPr lang="tr-TR" b="1" dirty="0"/>
              <a:t>Bağlı DNS İsimleri ve Şirketler :</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011" y="2011018"/>
            <a:ext cx="6106377" cy="3734321"/>
          </a:xfrm>
          <a:prstGeom prst="rect">
            <a:avLst/>
          </a:prstGeom>
        </p:spPr>
      </p:pic>
    </p:spTree>
    <p:extLst>
      <p:ext uri="{BB962C8B-B14F-4D97-AF65-F5344CB8AC3E}">
        <p14:creationId xmlns:p14="http://schemas.microsoft.com/office/powerpoint/2010/main" val="25210873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677779"/>
          </a:xfrm>
        </p:spPr>
        <p:txBody>
          <a:bodyPr>
            <a:normAutofit fontScale="90000"/>
          </a:bodyPr>
          <a:lstStyle/>
          <a:p>
            <a:pPr algn="ctr"/>
            <a:r>
              <a:rPr lang="tr-TR" dirty="0"/>
              <a:t>Muş TSO </a:t>
            </a:r>
            <a:r>
              <a:rPr lang="tr-TR" dirty="0" err="1"/>
              <a:t>Maltego</a:t>
            </a:r>
            <a:r>
              <a:rPr lang="tr-TR" dirty="0"/>
              <a:t> Tarama Sonucu</a:t>
            </a:r>
          </a:p>
        </p:txBody>
      </p:sp>
      <p:sp>
        <p:nvSpPr>
          <p:cNvPr id="3" name="İçerik Yer Tutucusu 2"/>
          <p:cNvSpPr>
            <a:spLocks noGrp="1"/>
          </p:cNvSpPr>
          <p:nvPr>
            <p:ph idx="1"/>
          </p:nvPr>
        </p:nvSpPr>
        <p:spPr>
          <a:xfrm>
            <a:off x="1371600" y="1572126"/>
            <a:ext cx="9601200" cy="4295274"/>
          </a:xfrm>
        </p:spPr>
        <p:txBody>
          <a:bodyPr/>
          <a:lstStyle/>
          <a:p>
            <a:r>
              <a:rPr lang="tr-TR" b="1" dirty="0" err="1"/>
              <a:t>Websitesinin</a:t>
            </a:r>
            <a:r>
              <a:rPr lang="tr-TR" b="1" dirty="0"/>
              <a:t> Mimarisi Hakkında Bilgiler </a:t>
            </a:r>
            <a:r>
              <a:rPr lang="tr-TR" b="1" dirty="0" smtClean="0"/>
              <a:t>:</a:t>
            </a:r>
            <a:endParaRPr lang="tr-TR" b="1"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775" y="1963344"/>
            <a:ext cx="5372850" cy="4439270"/>
          </a:xfrm>
          <a:prstGeom prst="rect">
            <a:avLst/>
          </a:prstGeom>
        </p:spPr>
      </p:pic>
    </p:spTree>
    <p:extLst>
      <p:ext uri="{BB962C8B-B14F-4D97-AF65-F5344CB8AC3E}">
        <p14:creationId xmlns:p14="http://schemas.microsoft.com/office/powerpoint/2010/main" val="23978842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
            </a:r>
            <a:br>
              <a:rPr lang="tr-TR" dirty="0" smtClean="0"/>
            </a:br>
            <a:r>
              <a:rPr lang="tr-TR" dirty="0" err="1" smtClean="0"/>
              <a:t>Pentest</a:t>
            </a:r>
            <a:r>
              <a:rPr lang="tr-TR" dirty="0" smtClean="0"/>
              <a:t> Yöntemleri Nelerdir ?</a:t>
            </a:r>
            <a:endParaRPr lang="tr-TR" dirty="0"/>
          </a:p>
        </p:txBody>
      </p:sp>
      <p:sp>
        <p:nvSpPr>
          <p:cNvPr id="3" name="İçerik Yer Tutucusu 2"/>
          <p:cNvSpPr>
            <a:spLocks noGrp="1"/>
          </p:cNvSpPr>
          <p:nvPr>
            <p:ph idx="1"/>
          </p:nvPr>
        </p:nvSpPr>
        <p:spPr/>
        <p:txBody>
          <a:bodyPr/>
          <a:lstStyle/>
          <a:p>
            <a:pPr marL="0" indent="0">
              <a:buNone/>
            </a:pPr>
            <a:r>
              <a:rPr lang="tr-TR" b="1" dirty="0"/>
              <a:t>1- Black Box</a:t>
            </a:r>
            <a:r>
              <a:rPr lang="tr-TR" dirty="0"/>
              <a:t>: Bu yaklaşımda, başlangıçta güvenlik testi yapılacak sistemle ilgili bir bilgi yoktur. Tamamen bilinmeyen bir sistem ile ilgili bilgi toplanacak ve testler yapılacaktır. </a:t>
            </a:r>
            <a:endParaRPr lang="tr-TR" dirty="0" smtClean="0"/>
          </a:p>
          <a:p>
            <a:pPr marL="0" indent="0">
              <a:buNone/>
            </a:pPr>
            <a:endParaRPr lang="tr-TR" dirty="0" smtClean="0"/>
          </a:p>
          <a:p>
            <a:pPr marL="0" indent="0">
              <a:buNone/>
            </a:pPr>
            <a:r>
              <a:rPr lang="tr-TR" b="1" dirty="0" smtClean="0"/>
              <a:t>2- </a:t>
            </a:r>
            <a:r>
              <a:rPr lang="tr-TR" b="1" dirty="0" err="1" smtClean="0"/>
              <a:t>Gray</a:t>
            </a:r>
            <a:r>
              <a:rPr lang="tr-TR" b="1" dirty="0" smtClean="0"/>
              <a:t> </a:t>
            </a:r>
            <a:r>
              <a:rPr lang="tr-TR" b="1" dirty="0"/>
              <a:t>Box: </a:t>
            </a:r>
            <a:r>
              <a:rPr lang="tr-TR" dirty="0"/>
              <a:t>Bu yaklaşımda, sistem ile ilgili bilgiler mevcuttur. Örneğin; IP adres listesi, sunucu sistem ile ilgili versiyon bilgisi vb. Bilgiler güvenlik testi yapacak ekibe önceden sağlanır. </a:t>
            </a:r>
            <a:endParaRPr lang="tr-TR" dirty="0" smtClean="0"/>
          </a:p>
          <a:p>
            <a:pPr marL="0" indent="0">
              <a:buNone/>
            </a:pPr>
            <a:endParaRPr lang="tr-TR" dirty="0" smtClean="0"/>
          </a:p>
          <a:p>
            <a:pPr marL="0" indent="0">
              <a:buNone/>
            </a:pPr>
            <a:r>
              <a:rPr lang="tr-TR" b="1" dirty="0" smtClean="0"/>
              <a:t>3- </a:t>
            </a:r>
            <a:r>
              <a:rPr lang="tr-TR" b="1" dirty="0"/>
              <a:t>White Box: </a:t>
            </a:r>
            <a:r>
              <a:rPr lang="tr-TR" dirty="0"/>
              <a:t>Beyaz kutu olarak ifade edilen bu yaklaşımda, güvenlik testi ekibi, sistemin kendisi ve arka planda çalışan ilave teknolojiler hakkında tam bilgi </a:t>
            </a:r>
            <a:r>
              <a:rPr lang="tr-TR" dirty="0" smtClean="0"/>
              <a:t>sahibidir.</a:t>
            </a:r>
            <a:endParaRPr lang="tr-TR" b="1" dirty="0"/>
          </a:p>
        </p:txBody>
      </p:sp>
    </p:spTree>
    <p:extLst>
      <p:ext uri="{BB962C8B-B14F-4D97-AF65-F5344CB8AC3E}">
        <p14:creationId xmlns:p14="http://schemas.microsoft.com/office/powerpoint/2010/main" val="3945179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09863"/>
          </a:xfrm>
        </p:spPr>
        <p:txBody>
          <a:bodyPr/>
          <a:lstStyle/>
          <a:p>
            <a:pPr algn="ctr"/>
            <a:r>
              <a:rPr lang="tr-TR" dirty="0"/>
              <a:t>Muş TSO </a:t>
            </a:r>
            <a:r>
              <a:rPr lang="tr-TR" dirty="0" err="1"/>
              <a:t>Maltego</a:t>
            </a:r>
            <a:r>
              <a:rPr lang="tr-TR" dirty="0"/>
              <a:t> Tarama Sonucu</a:t>
            </a:r>
          </a:p>
        </p:txBody>
      </p:sp>
      <p:sp>
        <p:nvSpPr>
          <p:cNvPr id="3" name="İçerik Yer Tutucusu 2"/>
          <p:cNvSpPr>
            <a:spLocks noGrp="1"/>
          </p:cNvSpPr>
          <p:nvPr>
            <p:ph idx="1"/>
          </p:nvPr>
        </p:nvSpPr>
        <p:spPr>
          <a:xfrm>
            <a:off x="1371600" y="1524000"/>
            <a:ext cx="9601200" cy="4343400"/>
          </a:xfrm>
        </p:spPr>
        <p:txBody>
          <a:bodyPr/>
          <a:lstStyle/>
          <a:p>
            <a:r>
              <a:rPr lang="tr-TR" b="1" dirty="0" err="1"/>
              <a:t>Websitesine</a:t>
            </a:r>
            <a:r>
              <a:rPr lang="tr-TR" b="1" dirty="0"/>
              <a:t> Bağlı Resim Dosyaları : </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684" y="2104803"/>
            <a:ext cx="7221032" cy="3762597"/>
          </a:xfrm>
          <a:prstGeom prst="rect">
            <a:avLst/>
          </a:prstGeom>
        </p:spPr>
      </p:pic>
    </p:spTree>
    <p:extLst>
      <p:ext uri="{BB962C8B-B14F-4D97-AF65-F5344CB8AC3E}">
        <p14:creationId xmlns:p14="http://schemas.microsoft.com/office/powerpoint/2010/main" val="12627188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4" name="Picture 2" descr="C:\Users\furka\Desktop\mustso\WhoIs\Who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481" y="685800"/>
            <a:ext cx="718343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792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54242"/>
          </a:xfrm>
        </p:spPr>
        <p:txBody>
          <a:bodyPr/>
          <a:lstStyle/>
          <a:p>
            <a:pPr algn="ctr"/>
            <a:r>
              <a:rPr lang="tr-TR" dirty="0" err="1"/>
              <a:t>Snyk</a:t>
            </a:r>
            <a:endParaRPr lang="tr-TR" dirty="0"/>
          </a:p>
        </p:txBody>
      </p:sp>
      <p:sp>
        <p:nvSpPr>
          <p:cNvPr id="3" name="İçerik Yer Tutucusu 2"/>
          <p:cNvSpPr>
            <a:spLocks noGrp="1"/>
          </p:cNvSpPr>
          <p:nvPr>
            <p:ph idx="1"/>
          </p:nvPr>
        </p:nvSpPr>
        <p:spPr>
          <a:xfrm>
            <a:off x="1371600" y="2390274"/>
            <a:ext cx="9601200" cy="3477126"/>
          </a:xfrm>
        </p:spPr>
        <p:txBody>
          <a:bodyPr/>
          <a:lstStyle/>
          <a:p>
            <a:r>
              <a:rPr lang="tr-TR" dirty="0"/>
              <a:t>Açık kaynak güvenlik sorgusu</a:t>
            </a:r>
          </a:p>
          <a:p>
            <a:r>
              <a:rPr lang="tr-TR" dirty="0" err="1"/>
              <a:t>Veritabanındaki</a:t>
            </a:r>
            <a:r>
              <a:rPr lang="tr-TR" dirty="0"/>
              <a:t> güvenlik açıklarının sitede olup olmadığını taramak için kullanılır</a:t>
            </a:r>
          </a:p>
          <a:p>
            <a:endParaRPr lang="tr-TR" dirty="0"/>
          </a:p>
        </p:txBody>
      </p:sp>
    </p:spTree>
    <p:extLst>
      <p:ext uri="{BB962C8B-B14F-4D97-AF65-F5344CB8AC3E}">
        <p14:creationId xmlns:p14="http://schemas.microsoft.com/office/powerpoint/2010/main" val="603233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4" name="Picture 2" descr="C:\Users\furka\Desktop\mustso\Snyk.io\sny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6" y="486445"/>
            <a:ext cx="9038087" cy="594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9173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41947"/>
          </a:xfrm>
        </p:spPr>
        <p:txBody>
          <a:bodyPr/>
          <a:lstStyle/>
          <a:p>
            <a:pPr algn="ctr"/>
            <a:r>
              <a:rPr lang="tr-TR" dirty="0" err="1"/>
              <a:t>HostedScan</a:t>
            </a:r>
            <a:endParaRPr lang="tr-TR" dirty="0"/>
          </a:p>
        </p:txBody>
      </p:sp>
      <p:sp>
        <p:nvSpPr>
          <p:cNvPr id="3" name="İçerik Yer Tutucusu 2"/>
          <p:cNvSpPr>
            <a:spLocks noGrp="1"/>
          </p:cNvSpPr>
          <p:nvPr>
            <p:ph idx="1"/>
          </p:nvPr>
        </p:nvSpPr>
        <p:spPr/>
        <p:txBody>
          <a:bodyPr/>
          <a:lstStyle/>
          <a:p>
            <a:r>
              <a:rPr lang="tr-TR" dirty="0"/>
              <a:t>Açık kaynak kodlu</a:t>
            </a:r>
          </a:p>
          <a:p>
            <a:r>
              <a:rPr lang="tr-TR" dirty="0"/>
              <a:t>Taramalarda şunları kullanır :</a:t>
            </a:r>
          </a:p>
          <a:p>
            <a:r>
              <a:rPr lang="en-US" dirty="0"/>
              <a:t>OpenVAS</a:t>
            </a:r>
            <a:endParaRPr lang="tr-TR" dirty="0"/>
          </a:p>
          <a:p>
            <a:r>
              <a:rPr lang="en-US" dirty="0" err="1"/>
              <a:t>Nmap</a:t>
            </a:r>
            <a:r>
              <a:rPr lang="en-US" dirty="0"/>
              <a:t> TCP &amp; UDP,</a:t>
            </a:r>
            <a:endParaRPr lang="tr-TR" dirty="0"/>
          </a:p>
          <a:p>
            <a:r>
              <a:rPr lang="en-US" dirty="0"/>
              <a:t>OWASP ZAP,</a:t>
            </a:r>
            <a:endParaRPr lang="tr-TR" dirty="0"/>
          </a:p>
          <a:p>
            <a:r>
              <a:rPr lang="en-US" dirty="0" err="1"/>
              <a:t>SSLyze</a:t>
            </a:r>
            <a:r>
              <a:rPr lang="en-US" dirty="0"/>
              <a:t>.</a:t>
            </a:r>
            <a:endParaRPr lang="tr-TR" dirty="0"/>
          </a:p>
          <a:p>
            <a:endParaRPr lang="tr-TR" dirty="0"/>
          </a:p>
        </p:txBody>
      </p:sp>
    </p:spTree>
    <p:extLst>
      <p:ext uri="{BB962C8B-B14F-4D97-AF65-F5344CB8AC3E}">
        <p14:creationId xmlns:p14="http://schemas.microsoft.com/office/powerpoint/2010/main" val="4044144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4" name="Picture 2" descr="C:\Users\furka\Desktop\mustso\HostedScan\hostedsc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91" y="238389"/>
            <a:ext cx="8370930" cy="629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00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41947"/>
          </a:xfrm>
        </p:spPr>
        <p:txBody>
          <a:bodyPr/>
          <a:lstStyle/>
          <a:p>
            <a:pPr algn="ctr"/>
            <a:r>
              <a:rPr lang="tr-TR" dirty="0"/>
              <a:t>Muş TSO </a:t>
            </a:r>
            <a:r>
              <a:rPr lang="tr-TR" dirty="0" err="1" smtClean="0"/>
              <a:t>Nesus</a:t>
            </a:r>
            <a:r>
              <a:rPr lang="tr-TR" dirty="0" smtClean="0"/>
              <a:t> </a:t>
            </a:r>
            <a:r>
              <a:rPr lang="tr-TR" dirty="0"/>
              <a:t>Tarama Sonucu</a:t>
            </a:r>
          </a:p>
        </p:txBody>
      </p:sp>
      <p:pic>
        <p:nvPicPr>
          <p:cNvPr id="4" name="İçerik Yer Tutucusu 3"/>
          <p:cNvPicPr>
            <a:picLocks noGrp="1" noChangeAspect="1"/>
          </p:cNvPicPr>
          <p:nvPr>
            <p:ph idx="1"/>
          </p:nvPr>
        </p:nvPicPr>
        <p:blipFill>
          <a:blip r:embed="rId2"/>
          <a:stretch>
            <a:fillRect/>
          </a:stretch>
        </p:blipFill>
        <p:spPr>
          <a:xfrm>
            <a:off x="2344135" y="1427163"/>
            <a:ext cx="7656129" cy="4440237"/>
          </a:xfrm>
          <a:prstGeom prst="rect">
            <a:avLst/>
          </a:prstGeom>
        </p:spPr>
      </p:pic>
    </p:spTree>
    <p:extLst>
      <p:ext uri="{BB962C8B-B14F-4D97-AF65-F5344CB8AC3E}">
        <p14:creationId xmlns:p14="http://schemas.microsoft.com/office/powerpoint/2010/main" val="33249300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641685"/>
            <a:ext cx="9601200" cy="5225716"/>
          </a:xfrm>
        </p:spPr>
        <p:txBody>
          <a:bodyPr>
            <a:normAutofit fontScale="77500" lnSpcReduction="20000"/>
          </a:bodyPr>
          <a:lstStyle/>
          <a:p>
            <a:r>
              <a:rPr lang="tr-TR" dirty="0" err="1">
                <a:solidFill>
                  <a:schemeClr val="tx1"/>
                </a:solidFill>
                <a:latin typeface="Arial" panose="020B0604020202020204" pitchFamily="34" charset="0"/>
                <a:cs typeface="Arial" panose="020B0604020202020204" pitchFamily="34" charset="0"/>
              </a:rPr>
              <a:t>Nessus</a:t>
            </a:r>
            <a:r>
              <a:rPr lang="tr-TR" dirty="0">
                <a:solidFill>
                  <a:schemeClr val="tx1"/>
                </a:solidFill>
                <a:latin typeface="Arial" panose="020B0604020202020204" pitchFamily="34" charset="0"/>
                <a:cs typeface="Arial" panose="020B0604020202020204" pitchFamily="34" charset="0"/>
              </a:rPr>
              <a:t> ile 4 güvenlik açığı bulunmuştur. </a:t>
            </a:r>
          </a:p>
          <a:p>
            <a:r>
              <a:rPr lang="tr-TR" dirty="0">
                <a:solidFill>
                  <a:schemeClr val="tx1"/>
                </a:solidFill>
                <a:latin typeface="Arial" panose="020B0604020202020204" pitchFamily="34" charset="0"/>
                <a:cs typeface="Arial" panose="020B0604020202020204" pitchFamily="34" charset="0"/>
              </a:rPr>
              <a:t>1, yüksek seviyede. 3, orta seviyede. </a:t>
            </a:r>
            <a:r>
              <a:rPr lang="tr-TR" dirty="0">
                <a:latin typeface="Arial" panose="020B0604020202020204" pitchFamily="34" charset="0"/>
                <a:cs typeface="Arial" panose="020B0604020202020204" pitchFamily="34" charset="0"/>
              </a:rPr>
              <a:t/>
            </a:r>
            <a:br>
              <a:rPr lang="tr-TR" dirty="0">
                <a:latin typeface="Arial" panose="020B0604020202020204" pitchFamily="34" charset="0"/>
                <a:cs typeface="Arial" panose="020B0604020202020204" pitchFamily="34" charset="0"/>
              </a:rPr>
            </a:br>
            <a:endParaRPr lang="tr-TR" dirty="0">
              <a:latin typeface="Arial" panose="020B0604020202020204" pitchFamily="34" charset="0"/>
              <a:cs typeface="Arial" panose="020B0604020202020204" pitchFamily="34" charset="0"/>
            </a:endParaRPr>
          </a:p>
          <a:p>
            <a:r>
              <a:rPr lang="tr-TR" dirty="0">
                <a:solidFill>
                  <a:srgbClr val="FF0000"/>
                </a:solidFill>
                <a:latin typeface="Arial" panose="020B0604020202020204" pitchFamily="34" charset="0"/>
                <a:cs typeface="Arial" panose="020B0604020202020204" pitchFamily="34" charset="0"/>
              </a:rPr>
              <a:t>1) SSL Orta Güçlü Şifre Paketleri Desteklenir (SWEET32):</a:t>
            </a:r>
          </a:p>
          <a:p>
            <a:r>
              <a:rPr lang="tr-TR" dirty="0">
                <a:solidFill>
                  <a:schemeClr val="tx1"/>
                </a:solidFill>
                <a:latin typeface="Arial" panose="020B0604020202020204" pitchFamily="34" charset="0"/>
                <a:cs typeface="Arial" panose="020B0604020202020204" pitchFamily="34" charset="0"/>
              </a:rPr>
              <a:t>Uzak ana bilgisayar, orta güçte şifreleme sunan SSL şifrelerinin kullanımını destekler. </a:t>
            </a:r>
            <a:r>
              <a:rPr lang="tr-TR" dirty="0" err="1">
                <a:solidFill>
                  <a:schemeClr val="tx1"/>
                </a:solidFill>
                <a:latin typeface="Arial" panose="020B0604020202020204" pitchFamily="34" charset="0"/>
                <a:cs typeface="Arial" panose="020B0604020202020204" pitchFamily="34" charset="0"/>
              </a:rPr>
              <a:t>Nessus</a:t>
            </a:r>
            <a:r>
              <a:rPr lang="tr-TR" dirty="0">
                <a:solidFill>
                  <a:schemeClr val="tx1"/>
                </a:solidFill>
                <a:latin typeface="Arial" panose="020B0604020202020204" pitchFamily="34" charset="0"/>
                <a:cs typeface="Arial" panose="020B0604020202020204" pitchFamily="34" charset="0"/>
              </a:rPr>
              <a:t>, orta gücü, en az 64 bit ve 112 bitten daha az anahtar uzunlukları kullanan veya 3DES şifreleme paketini kullanan herhangi bir şifreleme olarak görür. Saldırgan aynı fiziksel ağdaysa orta güçte şifrelemeyi atlatmak çok daha koladır. </a:t>
            </a:r>
            <a:br>
              <a:rPr lang="tr-TR" dirty="0">
                <a:solidFill>
                  <a:schemeClr val="tx1"/>
                </a:solidFill>
                <a:latin typeface="Arial" panose="020B0604020202020204" pitchFamily="34" charset="0"/>
                <a:cs typeface="Arial" panose="020B0604020202020204" pitchFamily="34" charset="0"/>
              </a:rPr>
            </a:br>
            <a:endParaRPr lang="tr-TR" dirty="0">
              <a:solidFill>
                <a:schemeClr val="tx1"/>
              </a:solidFill>
              <a:latin typeface="Arial" panose="020B0604020202020204" pitchFamily="34" charset="0"/>
              <a:cs typeface="Arial" panose="020B0604020202020204" pitchFamily="34" charset="0"/>
            </a:endParaRPr>
          </a:p>
          <a:p>
            <a:r>
              <a:rPr lang="tr-TR" dirty="0">
                <a:solidFill>
                  <a:srgbClr val="FF0000"/>
                </a:solidFill>
                <a:latin typeface="Arial" panose="020B0604020202020204" pitchFamily="34" charset="0"/>
                <a:cs typeface="Arial" panose="020B0604020202020204" pitchFamily="34" charset="0"/>
              </a:rPr>
              <a:t>Çözüm:</a:t>
            </a:r>
          </a:p>
          <a:p>
            <a:r>
              <a:rPr lang="tr-TR" dirty="0">
                <a:solidFill>
                  <a:schemeClr val="tx1"/>
                </a:solidFill>
                <a:latin typeface="Arial" panose="020B0604020202020204" pitchFamily="34" charset="0"/>
                <a:cs typeface="Arial" panose="020B0604020202020204" pitchFamily="34" charset="0"/>
              </a:rPr>
              <a:t>Orta güçte şifrelerin kullanılmasını önlemek için mümkünse etkilenen uygulamayı yeniden yapılandırın.</a:t>
            </a:r>
          </a:p>
          <a:p>
            <a:r>
              <a:rPr lang="tr-TR" dirty="0">
                <a:solidFill>
                  <a:schemeClr val="tx1"/>
                </a:solidFill>
                <a:latin typeface="Arial" panose="020B0604020202020204" pitchFamily="34" charset="0"/>
                <a:cs typeface="Arial" panose="020B0604020202020204" pitchFamily="34" charset="0"/>
              </a:rPr>
              <a:t>  Uzak sunucu tarafından desteklenen orta güçlü SSL şifrelerinin listesi:</a:t>
            </a:r>
          </a:p>
          <a:p>
            <a:r>
              <a:rPr lang="tr-TR" dirty="0">
                <a:solidFill>
                  <a:schemeClr val="tx1"/>
                </a:solidFill>
                <a:latin typeface="Arial" panose="020B0604020202020204" pitchFamily="34" charset="0"/>
                <a:cs typeface="Arial" panose="020B0604020202020204" pitchFamily="34" charset="0"/>
              </a:rPr>
              <a:t>  Orta Güçte Şifreler (&gt; 64-bit ve &lt; 112-bit anahtar veya 3DES)</a:t>
            </a:r>
          </a:p>
          <a:p>
            <a:r>
              <a:rPr lang="tr-TR" dirty="0">
                <a:solidFill>
                  <a:schemeClr val="tx1"/>
                </a:solidFill>
                <a:latin typeface="Arial" panose="020B0604020202020204" pitchFamily="34" charset="0"/>
                <a:cs typeface="Arial" panose="020B0604020202020204" pitchFamily="34" charset="0"/>
              </a:rPr>
              <a:t>  EDH-RSA-DES-CBC3-SHA </a:t>
            </a:r>
            <a:r>
              <a:rPr lang="tr-TR" dirty="0" err="1">
                <a:solidFill>
                  <a:schemeClr val="tx1"/>
                </a:solidFill>
                <a:latin typeface="Arial" panose="020B0604020202020204" pitchFamily="34" charset="0"/>
                <a:cs typeface="Arial" panose="020B0604020202020204" pitchFamily="34" charset="0"/>
              </a:rPr>
              <a:t>Kx</a:t>
            </a:r>
            <a:r>
              <a:rPr lang="tr-TR" dirty="0">
                <a:solidFill>
                  <a:schemeClr val="tx1"/>
                </a:solidFill>
                <a:latin typeface="Arial" panose="020B0604020202020204" pitchFamily="34" charset="0"/>
                <a:cs typeface="Arial" panose="020B0604020202020204" pitchFamily="34" charset="0"/>
              </a:rPr>
              <a:t>=DH </a:t>
            </a:r>
            <a:r>
              <a:rPr lang="tr-TR" dirty="0" err="1">
                <a:solidFill>
                  <a:schemeClr val="tx1"/>
                </a:solidFill>
                <a:latin typeface="Arial" panose="020B0604020202020204" pitchFamily="34" charset="0"/>
                <a:cs typeface="Arial" panose="020B0604020202020204" pitchFamily="34" charset="0"/>
              </a:rPr>
              <a:t>Au</a:t>
            </a:r>
            <a:r>
              <a:rPr lang="tr-TR" dirty="0">
                <a:solidFill>
                  <a:schemeClr val="tx1"/>
                </a:solidFill>
                <a:latin typeface="Arial" panose="020B0604020202020204" pitchFamily="34" charset="0"/>
                <a:cs typeface="Arial" panose="020B0604020202020204" pitchFamily="34" charset="0"/>
              </a:rPr>
              <a:t>=RSA </a:t>
            </a:r>
            <a:r>
              <a:rPr lang="tr-TR" dirty="0" err="1">
                <a:solidFill>
                  <a:schemeClr val="tx1"/>
                </a:solidFill>
                <a:latin typeface="Arial" panose="020B0604020202020204" pitchFamily="34" charset="0"/>
                <a:cs typeface="Arial" panose="020B0604020202020204" pitchFamily="34" charset="0"/>
              </a:rPr>
              <a:t>Enc</a:t>
            </a:r>
            <a:r>
              <a:rPr lang="tr-TR" dirty="0">
                <a:solidFill>
                  <a:schemeClr val="tx1"/>
                </a:solidFill>
                <a:latin typeface="Arial" panose="020B0604020202020204" pitchFamily="34" charset="0"/>
                <a:cs typeface="Arial" panose="020B0604020202020204" pitchFamily="34" charset="0"/>
              </a:rPr>
              <a:t>=3DES-CBC(168) Mac=SHA1 </a:t>
            </a:r>
            <a:br>
              <a:rPr lang="tr-TR" dirty="0">
                <a:solidFill>
                  <a:schemeClr val="tx1"/>
                </a:solidFill>
                <a:latin typeface="Arial" panose="020B0604020202020204" pitchFamily="34" charset="0"/>
                <a:cs typeface="Arial" panose="020B0604020202020204" pitchFamily="34" charset="0"/>
              </a:rPr>
            </a:br>
            <a:r>
              <a:rPr lang="tr-TR" dirty="0">
                <a:solidFill>
                  <a:schemeClr val="tx1"/>
                </a:solidFill>
                <a:latin typeface="Arial" panose="020B0604020202020204" pitchFamily="34" charset="0"/>
                <a:cs typeface="Arial" panose="020B0604020202020204" pitchFamily="34" charset="0"/>
              </a:rPr>
              <a:t>  ECDHE-RSA-DES-CBC3-SHA </a:t>
            </a:r>
            <a:r>
              <a:rPr lang="tr-TR" dirty="0" err="1">
                <a:solidFill>
                  <a:schemeClr val="tx1"/>
                </a:solidFill>
                <a:latin typeface="Arial" panose="020B0604020202020204" pitchFamily="34" charset="0"/>
                <a:cs typeface="Arial" panose="020B0604020202020204" pitchFamily="34" charset="0"/>
              </a:rPr>
              <a:t>Kx</a:t>
            </a:r>
            <a:r>
              <a:rPr lang="tr-TR" dirty="0">
                <a:solidFill>
                  <a:schemeClr val="tx1"/>
                </a:solidFill>
                <a:latin typeface="Arial" panose="020B0604020202020204" pitchFamily="34" charset="0"/>
                <a:cs typeface="Arial" panose="020B0604020202020204" pitchFamily="34" charset="0"/>
              </a:rPr>
              <a:t>=ECDH </a:t>
            </a:r>
            <a:r>
              <a:rPr lang="tr-TR" dirty="0" err="1">
                <a:solidFill>
                  <a:schemeClr val="tx1"/>
                </a:solidFill>
                <a:latin typeface="Arial" panose="020B0604020202020204" pitchFamily="34" charset="0"/>
                <a:cs typeface="Arial" panose="020B0604020202020204" pitchFamily="34" charset="0"/>
              </a:rPr>
              <a:t>Au</a:t>
            </a:r>
            <a:r>
              <a:rPr lang="tr-TR" dirty="0">
                <a:solidFill>
                  <a:schemeClr val="tx1"/>
                </a:solidFill>
                <a:latin typeface="Arial" panose="020B0604020202020204" pitchFamily="34" charset="0"/>
                <a:cs typeface="Arial" panose="020B0604020202020204" pitchFamily="34" charset="0"/>
              </a:rPr>
              <a:t>=RSA </a:t>
            </a:r>
            <a:r>
              <a:rPr lang="tr-TR" dirty="0" err="1">
                <a:solidFill>
                  <a:schemeClr val="tx1"/>
                </a:solidFill>
                <a:latin typeface="Arial" panose="020B0604020202020204" pitchFamily="34" charset="0"/>
                <a:cs typeface="Arial" panose="020B0604020202020204" pitchFamily="34" charset="0"/>
              </a:rPr>
              <a:t>Enc</a:t>
            </a:r>
            <a:r>
              <a:rPr lang="tr-TR" dirty="0">
                <a:solidFill>
                  <a:schemeClr val="tx1"/>
                </a:solidFill>
                <a:latin typeface="Arial" panose="020B0604020202020204" pitchFamily="34" charset="0"/>
                <a:cs typeface="Arial" panose="020B0604020202020204" pitchFamily="34" charset="0"/>
              </a:rPr>
              <a:t>=3DES-CBC(168) Mac=SHA1 </a:t>
            </a:r>
            <a:br>
              <a:rPr lang="tr-TR" dirty="0">
                <a:solidFill>
                  <a:schemeClr val="tx1"/>
                </a:solidFill>
                <a:latin typeface="Arial" panose="020B0604020202020204" pitchFamily="34" charset="0"/>
                <a:cs typeface="Arial" panose="020B0604020202020204" pitchFamily="34" charset="0"/>
              </a:rPr>
            </a:br>
            <a:r>
              <a:rPr lang="tr-TR" dirty="0">
                <a:solidFill>
                  <a:schemeClr val="tx1"/>
                </a:solidFill>
                <a:latin typeface="Arial" panose="020B0604020202020204" pitchFamily="34" charset="0"/>
                <a:cs typeface="Arial" panose="020B0604020202020204" pitchFamily="34" charset="0"/>
              </a:rPr>
              <a:t>  DES-CBC3-SHA </a:t>
            </a:r>
            <a:r>
              <a:rPr lang="tr-TR" dirty="0" err="1">
                <a:solidFill>
                  <a:schemeClr val="tx1"/>
                </a:solidFill>
                <a:latin typeface="Arial" panose="020B0604020202020204" pitchFamily="34" charset="0"/>
                <a:cs typeface="Arial" panose="020B0604020202020204" pitchFamily="34" charset="0"/>
              </a:rPr>
              <a:t>Kx</a:t>
            </a:r>
            <a:r>
              <a:rPr lang="tr-TR" dirty="0">
                <a:solidFill>
                  <a:schemeClr val="tx1"/>
                </a:solidFill>
                <a:latin typeface="Arial" panose="020B0604020202020204" pitchFamily="34" charset="0"/>
                <a:cs typeface="Arial" panose="020B0604020202020204" pitchFamily="34" charset="0"/>
              </a:rPr>
              <a:t>=RSA </a:t>
            </a:r>
            <a:r>
              <a:rPr lang="tr-TR" dirty="0" err="1">
                <a:solidFill>
                  <a:schemeClr val="tx1"/>
                </a:solidFill>
                <a:latin typeface="Arial" panose="020B0604020202020204" pitchFamily="34" charset="0"/>
                <a:cs typeface="Arial" panose="020B0604020202020204" pitchFamily="34" charset="0"/>
              </a:rPr>
              <a:t>Au</a:t>
            </a:r>
            <a:r>
              <a:rPr lang="tr-TR" dirty="0">
                <a:solidFill>
                  <a:schemeClr val="tx1"/>
                </a:solidFill>
                <a:latin typeface="Arial" panose="020B0604020202020204" pitchFamily="34" charset="0"/>
                <a:cs typeface="Arial" panose="020B0604020202020204" pitchFamily="34" charset="0"/>
              </a:rPr>
              <a:t>=RSA </a:t>
            </a:r>
            <a:r>
              <a:rPr lang="tr-TR" dirty="0" err="1">
                <a:solidFill>
                  <a:schemeClr val="tx1"/>
                </a:solidFill>
                <a:latin typeface="Arial" panose="020B0604020202020204" pitchFamily="34" charset="0"/>
                <a:cs typeface="Arial" panose="020B0604020202020204" pitchFamily="34" charset="0"/>
              </a:rPr>
              <a:t>Enc</a:t>
            </a:r>
            <a:r>
              <a:rPr lang="tr-TR" dirty="0">
                <a:solidFill>
                  <a:schemeClr val="tx1"/>
                </a:solidFill>
                <a:latin typeface="Arial" panose="020B0604020202020204" pitchFamily="34" charset="0"/>
                <a:cs typeface="Arial" panose="020B0604020202020204" pitchFamily="34" charset="0"/>
              </a:rPr>
              <a:t>=3DES-CBC(168) Mac=SHA1  </a:t>
            </a:r>
          </a:p>
          <a:p>
            <a:r>
              <a:rPr lang="tr-TR" dirty="0">
                <a:solidFill>
                  <a:schemeClr val="tx1"/>
                </a:solidFill>
                <a:latin typeface="Arial" panose="020B0604020202020204" pitchFamily="34" charset="0"/>
                <a:cs typeface="Arial" panose="020B0604020202020204" pitchFamily="34" charset="0"/>
              </a:rPr>
              <a:t>  </a:t>
            </a:r>
            <a:r>
              <a:rPr lang="tr-TR" dirty="0" err="1">
                <a:solidFill>
                  <a:schemeClr val="tx1"/>
                </a:solidFill>
                <a:latin typeface="Arial" panose="020B0604020202020204" pitchFamily="34" charset="0"/>
                <a:cs typeface="Arial" panose="020B0604020202020204" pitchFamily="34" charset="0"/>
              </a:rPr>
              <a:t>Kx</a:t>
            </a:r>
            <a:r>
              <a:rPr lang="tr-TR" dirty="0">
                <a:solidFill>
                  <a:schemeClr val="tx1"/>
                </a:solidFill>
                <a:latin typeface="Arial" panose="020B0604020202020204" pitchFamily="34" charset="0"/>
                <a:cs typeface="Arial" panose="020B0604020202020204" pitchFamily="34" charset="0"/>
              </a:rPr>
              <a:t>= Anahtar değişimi	</a:t>
            </a:r>
            <a:r>
              <a:rPr lang="tr-TR" dirty="0" err="1">
                <a:solidFill>
                  <a:schemeClr val="tx1"/>
                </a:solidFill>
                <a:latin typeface="Arial" panose="020B0604020202020204" pitchFamily="34" charset="0"/>
                <a:cs typeface="Arial" panose="020B0604020202020204" pitchFamily="34" charset="0"/>
              </a:rPr>
              <a:t>Au</a:t>
            </a:r>
            <a:r>
              <a:rPr lang="tr-TR" dirty="0">
                <a:solidFill>
                  <a:schemeClr val="tx1"/>
                </a:solidFill>
                <a:latin typeface="Arial" panose="020B0604020202020204" pitchFamily="34" charset="0"/>
                <a:cs typeface="Arial" panose="020B0604020202020204" pitchFamily="34" charset="0"/>
              </a:rPr>
              <a:t>= Kimlik doğrulama 	</a:t>
            </a:r>
            <a:r>
              <a:rPr lang="tr-TR" dirty="0" err="1">
                <a:solidFill>
                  <a:schemeClr val="tx1"/>
                </a:solidFill>
                <a:latin typeface="Arial" panose="020B0604020202020204" pitchFamily="34" charset="0"/>
                <a:cs typeface="Arial" panose="020B0604020202020204" pitchFamily="34" charset="0"/>
              </a:rPr>
              <a:t>Enc</a:t>
            </a:r>
            <a:r>
              <a:rPr lang="tr-TR" dirty="0">
                <a:solidFill>
                  <a:schemeClr val="tx1"/>
                </a:solidFill>
                <a:latin typeface="Arial" panose="020B0604020202020204" pitchFamily="34" charset="0"/>
                <a:cs typeface="Arial" panose="020B0604020202020204" pitchFamily="34" charset="0"/>
              </a:rPr>
              <a:t>= Simetrik şifreleme yöntemi</a:t>
            </a:r>
          </a:p>
          <a:p>
            <a:r>
              <a:rPr lang="tr-TR" dirty="0">
                <a:solidFill>
                  <a:schemeClr val="tx1"/>
                </a:solidFill>
                <a:latin typeface="Arial" panose="020B0604020202020204" pitchFamily="34" charset="0"/>
                <a:cs typeface="Arial" panose="020B0604020202020204" pitchFamily="34" charset="0"/>
              </a:rPr>
              <a:t>  Mac=Mesaj doğrulama kodu</a:t>
            </a:r>
          </a:p>
          <a:p>
            <a:endParaRPr lang="tr-TR" dirty="0"/>
          </a:p>
        </p:txBody>
      </p:sp>
    </p:spTree>
    <p:extLst>
      <p:ext uri="{BB962C8B-B14F-4D97-AF65-F5344CB8AC3E}">
        <p14:creationId xmlns:p14="http://schemas.microsoft.com/office/powerpoint/2010/main" val="33670766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90074"/>
          </a:xfrm>
        </p:spPr>
        <p:txBody>
          <a:bodyPr/>
          <a:lstStyle/>
          <a:p>
            <a:pPr algn="ctr"/>
            <a:r>
              <a:rPr lang="tr-TR" dirty="0"/>
              <a:t>Muş TSO </a:t>
            </a:r>
            <a:r>
              <a:rPr lang="tr-TR" dirty="0" err="1"/>
              <a:t>Nesus</a:t>
            </a:r>
            <a:r>
              <a:rPr lang="tr-TR" dirty="0"/>
              <a:t> Tarama Sonucu</a:t>
            </a:r>
          </a:p>
        </p:txBody>
      </p:sp>
      <p:sp>
        <p:nvSpPr>
          <p:cNvPr id="3" name="İçerik Yer Tutucusu 2"/>
          <p:cNvSpPr>
            <a:spLocks noGrp="1"/>
          </p:cNvSpPr>
          <p:nvPr>
            <p:ph idx="1"/>
          </p:nvPr>
        </p:nvSpPr>
        <p:spPr>
          <a:xfrm>
            <a:off x="1371600" y="1475874"/>
            <a:ext cx="9601200" cy="4391526"/>
          </a:xfrm>
        </p:spPr>
        <p:txBody>
          <a:bodyPr>
            <a:normAutofit/>
          </a:bodyPr>
          <a:lstStyle/>
          <a:p>
            <a:r>
              <a:rPr lang="tr-TR" dirty="0">
                <a:solidFill>
                  <a:srgbClr val="FF0000"/>
                </a:solidFill>
                <a:latin typeface="Arial" panose="020B0604020202020204" pitchFamily="34" charset="0"/>
                <a:cs typeface="Arial" panose="020B0604020202020204" pitchFamily="34" charset="0"/>
              </a:rPr>
              <a:t>2) TLS Versiyon 1.0 Protokol Algılama</a:t>
            </a:r>
          </a:p>
          <a:p>
            <a:r>
              <a:rPr lang="tr-TR" dirty="0">
                <a:solidFill>
                  <a:schemeClr val="tx1"/>
                </a:solidFill>
                <a:latin typeface="Arial" panose="020B0604020202020204" pitchFamily="34" charset="0"/>
                <a:cs typeface="Arial" panose="020B0604020202020204" pitchFamily="34" charset="0"/>
              </a:rPr>
              <a:t>Uzak hizmet, TLS 1.0 kullanılarak şifrelenmiş bağlantıları kabul eder. TLS 1.0, bir dizi </a:t>
            </a:r>
            <a:r>
              <a:rPr lang="tr-TR" dirty="0" err="1">
                <a:solidFill>
                  <a:schemeClr val="tx1"/>
                </a:solidFill>
                <a:latin typeface="Arial" panose="020B0604020202020204" pitchFamily="34" charset="0"/>
                <a:cs typeface="Arial" panose="020B0604020202020204" pitchFamily="34" charset="0"/>
              </a:rPr>
              <a:t>kriptografik</a:t>
            </a:r>
            <a:r>
              <a:rPr lang="tr-TR" dirty="0">
                <a:solidFill>
                  <a:schemeClr val="tx1"/>
                </a:solidFill>
                <a:latin typeface="Arial" panose="020B0604020202020204" pitchFamily="34" charset="0"/>
                <a:cs typeface="Arial" panose="020B0604020202020204" pitchFamily="34" charset="0"/>
              </a:rPr>
              <a:t> tasarım kusuruna sahiptir. TLS 1.0'ın modern uygulamaları bu sorunları azaltır, ancak 1.2 ve 1.3 gibi daha yeni TLS sürümleri bu kusurlara karşı tasarlanmıştır ve mümkün olduğunda kullanılmalıdır.31 Mart 2020 itibarıyla, TLS 1.2 ve sonraki sürümler için etkinleştirilmeyen Uç Noktalar, büyük web tarayıcıları ve büyük satıcılarla artık düzgün çalışmayacaktır. PCI DSS v3.2, bilinen herhangi bir kötüye kullanımdan etkilenmediği doğrulanabilen POS POI terminalleri (ve bunların bağlandıkları SSL/TLS sonlandırma noktaları) dışında, TLS 1.0'ın 30 Haziran 2018'e kadar tamamen devre dışı bırakılmasını gerektirir.</a:t>
            </a:r>
          </a:p>
          <a:p>
            <a:r>
              <a:rPr lang="tr-TR" dirty="0">
                <a:solidFill>
                  <a:srgbClr val="FF0000"/>
                </a:solidFill>
                <a:latin typeface="Arial" panose="020B0604020202020204" pitchFamily="34" charset="0"/>
                <a:cs typeface="Arial" panose="020B0604020202020204" pitchFamily="34" charset="0"/>
              </a:rPr>
              <a:t>Çözüm:</a:t>
            </a:r>
          </a:p>
          <a:p>
            <a:r>
              <a:rPr lang="tr-TR" dirty="0">
                <a:solidFill>
                  <a:schemeClr val="tx1"/>
                </a:solidFill>
                <a:latin typeface="Arial" panose="020B0604020202020204" pitchFamily="34" charset="0"/>
                <a:cs typeface="Arial" panose="020B0604020202020204" pitchFamily="34" charset="0"/>
              </a:rPr>
              <a:t>TLS 1.2 ve 1.3 desteğini etkinleştirin ve TLS 1.0 desteğini devre dışı bırakın.</a:t>
            </a:r>
          </a:p>
          <a:p>
            <a:endParaRPr lang="tr-TR" dirty="0"/>
          </a:p>
        </p:txBody>
      </p:sp>
    </p:spTree>
    <p:extLst>
      <p:ext uri="{BB962C8B-B14F-4D97-AF65-F5344CB8AC3E}">
        <p14:creationId xmlns:p14="http://schemas.microsoft.com/office/powerpoint/2010/main" val="2270839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74032"/>
          </a:xfrm>
        </p:spPr>
        <p:txBody>
          <a:bodyPr/>
          <a:lstStyle/>
          <a:p>
            <a:pPr algn="ctr"/>
            <a:r>
              <a:rPr lang="tr-TR" dirty="0"/>
              <a:t>Muş TSO </a:t>
            </a:r>
            <a:r>
              <a:rPr lang="tr-TR" dirty="0" err="1"/>
              <a:t>Nesus</a:t>
            </a:r>
            <a:r>
              <a:rPr lang="tr-TR" dirty="0"/>
              <a:t> Tarama Sonucu</a:t>
            </a:r>
          </a:p>
        </p:txBody>
      </p:sp>
      <p:sp>
        <p:nvSpPr>
          <p:cNvPr id="3" name="İçerik Yer Tutucusu 2"/>
          <p:cNvSpPr>
            <a:spLocks noGrp="1"/>
          </p:cNvSpPr>
          <p:nvPr>
            <p:ph idx="1"/>
          </p:nvPr>
        </p:nvSpPr>
        <p:spPr>
          <a:xfrm>
            <a:off x="1371600" y="1636295"/>
            <a:ext cx="9601200" cy="4231105"/>
          </a:xfrm>
        </p:spPr>
        <p:txBody>
          <a:bodyPr/>
          <a:lstStyle/>
          <a:p>
            <a:r>
              <a:rPr lang="tr-TR" dirty="0">
                <a:solidFill>
                  <a:srgbClr val="FF0000"/>
                </a:solidFill>
                <a:latin typeface="Arial" panose="020B0604020202020204" pitchFamily="34" charset="0"/>
                <a:cs typeface="Arial" panose="020B0604020202020204" pitchFamily="34" charset="0"/>
              </a:rPr>
              <a:t>3) HTTPS Sunucusunda HSTS Eksik (RFC 6797):</a:t>
            </a:r>
          </a:p>
          <a:p>
            <a:r>
              <a:rPr lang="tr-TR" dirty="0">
                <a:solidFill>
                  <a:schemeClr val="tx1"/>
                </a:solidFill>
                <a:latin typeface="Arial" panose="020B0604020202020204" pitchFamily="34" charset="0"/>
                <a:cs typeface="Arial" panose="020B0604020202020204" pitchFamily="34" charset="0"/>
              </a:rPr>
              <a:t>Uzak web sunucusu, RFC 6797 tarafından tanımlandığı gibi </a:t>
            </a:r>
            <a:r>
              <a:rPr lang="tr-TR" dirty="0" err="1">
                <a:solidFill>
                  <a:schemeClr val="tx1"/>
                </a:solidFill>
                <a:latin typeface="Arial" panose="020B0604020202020204" pitchFamily="34" charset="0"/>
                <a:cs typeface="Arial" panose="020B0604020202020204" pitchFamily="34" charset="0"/>
              </a:rPr>
              <a:t>HSTS'yi</a:t>
            </a:r>
            <a:r>
              <a:rPr lang="tr-TR" dirty="0">
                <a:solidFill>
                  <a:schemeClr val="tx1"/>
                </a:solidFill>
                <a:latin typeface="Arial" panose="020B0604020202020204" pitchFamily="34" charset="0"/>
                <a:cs typeface="Arial" panose="020B0604020202020204" pitchFamily="34" charset="0"/>
              </a:rPr>
              <a:t> uygulamıyor. HSTS, tarayıcıya yalnızca HTTPS aracılığıyla iletişim kurma talimatı vermek için sunucuda yapılandırılabilen isteğe bağlı bir yanıt başlığıdır. </a:t>
            </a:r>
            <a:r>
              <a:rPr lang="tr-TR" dirty="0" err="1">
                <a:solidFill>
                  <a:schemeClr val="tx1"/>
                </a:solidFill>
                <a:latin typeface="Arial" panose="020B0604020202020204" pitchFamily="34" charset="0"/>
                <a:cs typeface="Arial" panose="020B0604020202020204" pitchFamily="34" charset="0"/>
              </a:rPr>
              <a:t>HSTS'nin</a:t>
            </a:r>
            <a:r>
              <a:rPr lang="tr-TR" dirty="0">
                <a:solidFill>
                  <a:schemeClr val="tx1"/>
                </a:solidFill>
                <a:latin typeface="Arial" panose="020B0604020202020204" pitchFamily="34" charset="0"/>
                <a:cs typeface="Arial" panose="020B0604020202020204" pitchFamily="34" charset="0"/>
              </a:rPr>
              <a:t> olmaması, sürüm düşürme saldırılarına, SSL sıyırma ortadaki adam saldırılarına izin verir ve çerez ele geçirme korumalarını zayıflatır.</a:t>
            </a:r>
          </a:p>
          <a:p>
            <a:r>
              <a:rPr lang="tr-TR" dirty="0">
                <a:solidFill>
                  <a:srgbClr val="FF0000"/>
                </a:solidFill>
                <a:latin typeface="Arial" panose="020B0604020202020204" pitchFamily="34" charset="0"/>
                <a:cs typeface="Arial" panose="020B0604020202020204" pitchFamily="34" charset="0"/>
              </a:rPr>
              <a:t>Çözüm:</a:t>
            </a:r>
          </a:p>
          <a:p>
            <a:r>
              <a:rPr lang="tr-TR" dirty="0">
                <a:solidFill>
                  <a:schemeClr val="tx1"/>
                </a:solidFill>
                <a:latin typeface="Arial" panose="020B0604020202020204" pitchFamily="34" charset="0"/>
                <a:cs typeface="Arial" panose="020B0604020202020204" pitchFamily="34" charset="0"/>
              </a:rPr>
              <a:t>Uzak web sunucusunu HSTS kullanacak şekilde yapılandırın.</a:t>
            </a:r>
          </a:p>
          <a:p>
            <a:endParaRPr lang="tr-TR" dirty="0"/>
          </a:p>
        </p:txBody>
      </p:sp>
    </p:spTree>
    <p:extLst>
      <p:ext uri="{BB962C8B-B14F-4D97-AF65-F5344CB8AC3E}">
        <p14:creationId xmlns:p14="http://schemas.microsoft.com/office/powerpoint/2010/main" val="1132048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391723"/>
            <a:ext cx="9601200" cy="1485900"/>
          </a:xfrm>
        </p:spPr>
        <p:txBody>
          <a:bodyPr/>
          <a:lstStyle/>
          <a:p>
            <a:pPr algn="ctr"/>
            <a:r>
              <a:rPr lang="tr-TR" dirty="0" smtClean="0"/>
              <a:t/>
            </a:r>
            <a:br>
              <a:rPr lang="tr-TR" dirty="0" smtClean="0"/>
            </a:br>
            <a:r>
              <a:rPr lang="tr-TR" dirty="0"/>
              <a:t>Muş TSO </a:t>
            </a:r>
            <a:r>
              <a:rPr lang="tr-TR" dirty="0" err="1" smtClean="0"/>
              <a:t>Aquatone</a:t>
            </a:r>
            <a:r>
              <a:rPr lang="tr-TR" dirty="0" smtClean="0"/>
              <a:t> Tarama Sonucu</a:t>
            </a:r>
            <a:endParaRPr lang="tr-TR" dirty="0"/>
          </a:p>
        </p:txBody>
      </p:sp>
      <p:sp>
        <p:nvSpPr>
          <p:cNvPr id="3" name="İçerik Yer Tutucusu 2"/>
          <p:cNvSpPr>
            <a:spLocks noGrp="1"/>
          </p:cNvSpPr>
          <p:nvPr>
            <p:ph idx="1"/>
          </p:nvPr>
        </p:nvSpPr>
        <p:spPr>
          <a:xfrm>
            <a:off x="1371600" y="1877623"/>
            <a:ext cx="9601200" cy="3581400"/>
          </a:xfrm>
        </p:spPr>
        <p:txBody>
          <a:bodyPr>
            <a:normAutofit/>
          </a:bodyPr>
          <a:lstStyle/>
          <a:p>
            <a:r>
              <a:rPr lang="tr-TR" b="1" dirty="0" smtClean="0"/>
              <a:t>AQUATONE </a:t>
            </a:r>
            <a:r>
              <a:rPr lang="tr-TR" b="1" dirty="0"/>
              <a:t>: </a:t>
            </a:r>
            <a:r>
              <a:rPr lang="tr-TR" dirty="0" err="1"/>
              <a:t>Subdomain</a:t>
            </a:r>
            <a:r>
              <a:rPr lang="tr-TR" dirty="0"/>
              <a:t> </a:t>
            </a:r>
            <a:r>
              <a:rPr lang="tr-TR" dirty="0" err="1"/>
              <a:t>enum</a:t>
            </a:r>
            <a:r>
              <a:rPr lang="tr-TR" dirty="0"/>
              <a:t>, </a:t>
            </a:r>
            <a:r>
              <a:rPr lang="tr-TR" dirty="0" err="1"/>
              <a:t>subdomain</a:t>
            </a:r>
            <a:r>
              <a:rPr lang="tr-TR" dirty="0"/>
              <a:t> port </a:t>
            </a:r>
            <a:r>
              <a:rPr lang="tr-TR" dirty="0" err="1"/>
              <a:t>scan</a:t>
            </a:r>
            <a:r>
              <a:rPr lang="tr-TR" dirty="0"/>
              <a:t>, </a:t>
            </a:r>
            <a:r>
              <a:rPr lang="tr-TR" dirty="0" err="1"/>
              <a:t>subdomain</a:t>
            </a:r>
            <a:r>
              <a:rPr lang="tr-TR" dirty="0"/>
              <a:t> </a:t>
            </a:r>
            <a:r>
              <a:rPr lang="tr-TR" dirty="0" err="1"/>
              <a:t>takeover</a:t>
            </a:r>
            <a:r>
              <a:rPr lang="tr-TR" dirty="0"/>
              <a:t> ve </a:t>
            </a:r>
            <a:r>
              <a:rPr lang="tr-TR" dirty="0" err="1"/>
              <a:t>subdomain</a:t>
            </a:r>
            <a:r>
              <a:rPr lang="tr-TR" dirty="0"/>
              <a:t> raporlama üzerine bir çok yönlü özellikleri mevcuttur</a:t>
            </a:r>
            <a:r>
              <a:rPr lang="tr-TR" dirty="0" smtClean="0"/>
              <a:t>.</a:t>
            </a:r>
          </a:p>
          <a:p>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72" y="2711116"/>
            <a:ext cx="9842628" cy="3785736"/>
          </a:xfrm>
          <a:prstGeom prst="rect">
            <a:avLst/>
          </a:prstGeom>
        </p:spPr>
      </p:pic>
    </p:spTree>
    <p:extLst>
      <p:ext uri="{BB962C8B-B14F-4D97-AF65-F5344CB8AC3E}">
        <p14:creationId xmlns:p14="http://schemas.microsoft.com/office/powerpoint/2010/main" val="28247260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90074"/>
          </a:xfrm>
        </p:spPr>
        <p:txBody>
          <a:bodyPr/>
          <a:lstStyle/>
          <a:p>
            <a:pPr algn="ctr"/>
            <a:r>
              <a:rPr lang="tr-TR" dirty="0"/>
              <a:t>Muş TSO </a:t>
            </a:r>
            <a:r>
              <a:rPr lang="tr-TR" dirty="0" err="1"/>
              <a:t>Nesus</a:t>
            </a:r>
            <a:r>
              <a:rPr lang="tr-TR" dirty="0"/>
              <a:t> Tarama Sonucu</a:t>
            </a:r>
          </a:p>
        </p:txBody>
      </p:sp>
      <p:sp>
        <p:nvSpPr>
          <p:cNvPr id="3" name="İçerik Yer Tutucusu 2"/>
          <p:cNvSpPr>
            <a:spLocks noGrp="1"/>
          </p:cNvSpPr>
          <p:nvPr>
            <p:ph idx="1"/>
          </p:nvPr>
        </p:nvSpPr>
        <p:spPr>
          <a:xfrm>
            <a:off x="1371600" y="1475875"/>
            <a:ext cx="9601200" cy="4391526"/>
          </a:xfrm>
        </p:spPr>
        <p:txBody>
          <a:bodyPr/>
          <a:lstStyle/>
          <a:p>
            <a:r>
              <a:rPr lang="tr-TR" dirty="0">
                <a:solidFill>
                  <a:srgbClr val="FF0000"/>
                </a:solidFill>
                <a:latin typeface="Arial" panose="020B0604020202020204" pitchFamily="34" charset="0"/>
                <a:cs typeface="Arial" panose="020B0604020202020204" pitchFamily="34" charset="0"/>
              </a:rPr>
              <a:t>4) TLS Sürüm 1.1 Protokolü Kullanımdan Kaldırıldı</a:t>
            </a:r>
          </a:p>
          <a:p>
            <a:r>
              <a:rPr lang="tr-TR" dirty="0">
                <a:solidFill>
                  <a:schemeClr val="tx1"/>
                </a:solidFill>
                <a:latin typeface="Arial" panose="020B0604020202020204" pitchFamily="34" charset="0"/>
                <a:cs typeface="Arial" panose="020B0604020202020204" pitchFamily="34" charset="0"/>
              </a:rPr>
              <a:t>Uzak hizmet, TLS 1.1 kullanılarak şifrelenmiş bağlantıları kabul eder. TLS 1.1, mevcut ve önerilen şifre paketleri için destekten yoksundur. MAC hesaplamasından önce şifrelemeyi destekleyen şifreler ve GCM gibi kimliği doğrulanmış şifreleme </a:t>
            </a:r>
            <a:r>
              <a:rPr lang="tr-TR" dirty="0" err="1">
                <a:solidFill>
                  <a:schemeClr val="tx1"/>
                </a:solidFill>
                <a:latin typeface="Arial" panose="020B0604020202020204" pitchFamily="34" charset="0"/>
                <a:cs typeface="Arial" panose="020B0604020202020204" pitchFamily="34" charset="0"/>
              </a:rPr>
              <a:t>modları</a:t>
            </a:r>
            <a:r>
              <a:rPr lang="tr-TR" dirty="0">
                <a:solidFill>
                  <a:schemeClr val="tx1"/>
                </a:solidFill>
                <a:latin typeface="Arial" panose="020B0604020202020204" pitchFamily="34" charset="0"/>
                <a:cs typeface="Arial" panose="020B0604020202020204" pitchFamily="34" charset="0"/>
              </a:rPr>
              <a:t> TLS 1.1 ile kullanılamaz 31 Mart 2020 itibarıyla, TLS 1.2 ve sonraki sürümleri için etkinleştirilmeyen Uç Noktalar, büyük web tarayıcıları ve büyük satıcılar ile artık düzgün çalışmayacaktır. </a:t>
            </a:r>
          </a:p>
          <a:p>
            <a:r>
              <a:rPr lang="tr-TR" dirty="0">
                <a:solidFill>
                  <a:srgbClr val="FF0000"/>
                </a:solidFill>
                <a:latin typeface="Arial" panose="020B0604020202020204" pitchFamily="34" charset="0"/>
                <a:cs typeface="Arial" panose="020B0604020202020204" pitchFamily="34" charset="0"/>
              </a:rPr>
              <a:t>Çözüm:</a:t>
            </a:r>
          </a:p>
          <a:p>
            <a:r>
              <a:rPr lang="tr-TR" dirty="0">
                <a:solidFill>
                  <a:schemeClr val="tx1"/>
                </a:solidFill>
                <a:latin typeface="Arial" panose="020B0604020202020204" pitchFamily="34" charset="0"/>
                <a:cs typeface="Arial" panose="020B0604020202020204" pitchFamily="34" charset="0"/>
              </a:rPr>
              <a:t>TLS 1.2 ve/veya 1.3 desteğini etkinleştirin ve TLS 1.1 desteğini devre dışı bırakın.</a:t>
            </a:r>
          </a:p>
          <a:p>
            <a:endParaRPr lang="tr-TR" dirty="0">
              <a:solidFill>
                <a:srgbClr val="FF0000"/>
              </a:solidFill>
              <a:latin typeface="Arial" panose="020B0604020202020204" pitchFamily="34" charset="0"/>
              <a:cs typeface="Arial" panose="020B0604020202020204" pitchFamily="34" charset="0"/>
            </a:endParaRPr>
          </a:p>
          <a:p>
            <a:endParaRPr lang="tr-TR" dirty="0"/>
          </a:p>
        </p:txBody>
      </p:sp>
    </p:spTree>
    <p:extLst>
      <p:ext uri="{BB962C8B-B14F-4D97-AF65-F5344CB8AC3E}">
        <p14:creationId xmlns:p14="http://schemas.microsoft.com/office/powerpoint/2010/main" val="2172667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544051" y="208547"/>
            <a:ext cx="9601200" cy="1122947"/>
          </a:xfrm>
        </p:spPr>
        <p:txBody>
          <a:bodyPr>
            <a:normAutofit fontScale="90000"/>
          </a:bodyPr>
          <a:lstStyle/>
          <a:p>
            <a:pPr algn="ctr"/>
            <a:r>
              <a:rPr lang="tr-TR" dirty="0" smtClean="0"/>
              <a:t/>
            </a:r>
            <a:br>
              <a:rPr lang="tr-TR" dirty="0" smtClean="0"/>
            </a:br>
            <a:r>
              <a:rPr lang="tr-TR" dirty="0"/>
              <a:t>Muş TSO </a:t>
            </a:r>
            <a:r>
              <a:rPr lang="tr-TR" dirty="0" err="1" smtClean="0"/>
              <a:t>Racoon</a:t>
            </a:r>
            <a:r>
              <a:rPr lang="tr-TR" dirty="0" smtClean="0"/>
              <a:t> </a:t>
            </a:r>
            <a:r>
              <a:rPr lang="tr-TR" dirty="0"/>
              <a:t>Tarama Sonucu</a:t>
            </a:r>
            <a:r>
              <a:rPr lang="tr-TR" dirty="0" smtClean="0"/>
              <a:t> </a:t>
            </a:r>
            <a:endParaRPr lang="tr-TR" dirty="0"/>
          </a:p>
        </p:txBody>
      </p:sp>
      <p:sp>
        <p:nvSpPr>
          <p:cNvPr id="5" name="İçerik Yer Tutucusu 4"/>
          <p:cNvSpPr>
            <a:spLocks noGrp="1"/>
          </p:cNvSpPr>
          <p:nvPr>
            <p:ph idx="1"/>
          </p:nvPr>
        </p:nvSpPr>
        <p:spPr>
          <a:xfrm>
            <a:off x="1580146" y="1588168"/>
            <a:ext cx="9601200" cy="4022558"/>
          </a:xfrm>
        </p:spPr>
        <p:txBody>
          <a:bodyPr/>
          <a:lstStyle/>
          <a:p>
            <a:r>
              <a:rPr lang="tr-TR" b="1" dirty="0" smtClean="0"/>
              <a:t> </a:t>
            </a:r>
            <a:r>
              <a:rPr lang="tr-TR" b="1" dirty="0"/>
              <a:t>RACCON : </a:t>
            </a:r>
            <a:r>
              <a:rPr lang="tr-TR" dirty="0"/>
              <a:t>Bu araç keşif ve bilgi toplama için kullanılır. Bu araç </a:t>
            </a:r>
            <a:r>
              <a:rPr lang="tr-TR" dirty="0" err="1"/>
              <a:t>whois</a:t>
            </a:r>
            <a:r>
              <a:rPr lang="tr-TR" dirty="0"/>
              <a:t> bilgisi, TLS verisi DNS kayıtları alma, </a:t>
            </a:r>
            <a:r>
              <a:rPr lang="tr-TR" dirty="0" err="1"/>
              <a:t>subdomain</a:t>
            </a:r>
            <a:r>
              <a:rPr lang="tr-TR" dirty="0"/>
              <a:t> gibi farklı işlemleri yapar.</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450" y="2371209"/>
            <a:ext cx="8606591" cy="4308674"/>
          </a:xfrm>
          <a:prstGeom prst="rect">
            <a:avLst/>
          </a:prstGeom>
        </p:spPr>
      </p:pic>
    </p:spTree>
    <p:extLst>
      <p:ext uri="{BB962C8B-B14F-4D97-AF65-F5344CB8AC3E}">
        <p14:creationId xmlns:p14="http://schemas.microsoft.com/office/powerpoint/2010/main" val="3921712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74032"/>
          </a:xfrm>
        </p:spPr>
        <p:txBody>
          <a:bodyPr/>
          <a:lstStyle/>
          <a:p>
            <a:pPr algn="ctr"/>
            <a:r>
              <a:rPr lang="tr-TR" dirty="0"/>
              <a:t>Muş TSO </a:t>
            </a:r>
            <a:r>
              <a:rPr lang="tr-TR" dirty="0" err="1"/>
              <a:t>Racoon</a:t>
            </a:r>
            <a:r>
              <a:rPr lang="tr-TR" dirty="0"/>
              <a:t> Tarama Sonucu</a:t>
            </a: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4338" y="1459831"/>
            <a:ext cx="9378462" cy="4695093"/>
          </a:xfrm>
        </p:spPr>
      </p:pic>
    </p:spTree>
    <p:extLst>
      <p:ext uri="{BB962C8B-B14F-4D97-AF65-F5344CB8AC3E}">
        <p14:creationId xmlns:p14="http://schemas.microsoft.com/office/powerpoint/2010/main" val="1386117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5"/>
          <p:cNvSpPr>
            <a:spLocks noGrp="1"/>
          </p:cNvSpPr>
          <p:nvPr>
            <p:ph type="title"/>
          </p:nvPr>
        </p:nvSpPr>
        <p:spPr>
          <a:xfrm>
            <a:off x="1371600" y="685800"/>
            <a:ext cx="9601200" cy="806116"/>
          </a:xfrm>
        </p:spPr>
        <p:txBody>
          <a:bodyPr/>
          <a:lstStyle/>
          <a:p>
            <a:pPr algn="ctr"/>
            <a:r>
              <a:rPr lang="tr-TR" dirty="0"/>
              <a:t>Muş TSO </a:t>
            </a:r>
            <a:r>
              <a:rPr lang="tr-TR" dirty="0" err="1"/>
              <a:t>TheHarvester</a:t>
            </a:r>
            <a:r>
              <a:rPr lang="tr-TR" dirty="0"/>
              <a:t> Tarama Sonucu</a:t>
            </a:r>
          </a:p>
        </p:txBody>
      </p:sp>
      <p:sp>
        <p:nvSpPr>
          <p:cNvPr id="7" name="İçerik Yer Tutucusu 6"/>
          <p:cNvSpPr>
            <a:spLocks noGrp="1"/>
          </p:cNvSpPr>
          <p:nvPr>
            <p:ph idx="1"/>
          </p:nvPr>
        </p:nvSpPr>
        <p:spPr>
          <a:xfrm>
            <a:off x="1371600" y="1491915"/>
            <a:ext cx="9601200" cy="5101389"/>
          </a:xfrm>
        </p:spPr>
        <p:txBody>
          <a:bodyPr>
            <a:normAutofit fontScale="70000" lnSpcReduction="20000"/>
          </a:bodyPr>
          <a:lstStyle/>
          <a:p>
            <a:r>
              <a:rPr lang="tr-TR" b="1" dirty="0" smtClean="0"/>
              <a:t>THEHARVESTER :  </a:t>
            </a:r>
            <a:r>
              <a:rPr lang="tr-TR" dirty="0" err="1"/>
              <a:t>theHarvester</a:t>
            </a:r>
            <a:r>
              <a:rPr lang="tr-TR" dirty="0"/>
              <a:t> aracı ile pasif olarak Google, Bing gibi farklı arama motorları araçları ile </a:t>
            </a:r>
            <a:r>
              <a:rPr lang="tr-TR" dirty="0" err="1"/>
              <a:t>Linkedin</a:t>
            </a:r>
            <a:r>
              <a:rPr lang="tr-TR" dirty="0"/>
              <a:t> gibi kurum çalışanları bilgilerinin yer aldığı platformlardan kullanıcı profillerini, e-posta adreslerini ve </a:t>
            </a:r>
            <a:r>
              <a:rPr lang="tr-TR" dirty="0" err="1"/>
              <a:t>hostları</a:t>
            </a:r>
            <a:r>
              <a:rPr lang="tr-TR" dirty="0"/>
              <a:t> tespit etmeye yarayan aynı zamanda aktif olarak DNS adlarını ve alt alan adlarını bulmaya yönelik kaba kuvvet saldırıları gerçekleştirebilen bir </a:t>
            </a:r>
            <a:r>
              <a:rPr lang="tr-TR" dirty="0" err="1"/>
              <a:t>python</a:t>
            </a:r>
            <a:r>
              <a:rPr lang="tr-TR" dirty="0"/>
              <a:t> </a:t>
            </a:r>
            <a:r>
              <a:rPr lang="tr-TR" dirty="0" err="1" smtClean="0"/>
              <a:t>scriptidir</a:t>
            </a:r>
            <a:r>
              <a:rPr lang="tr-TR" dirty="0" smtClean="0"/>
              <a:t>.</a:t>
            </a:r>
          </a:p>
          <a:p>
            <a:r>
              <a:rPr lang="tr-TR" b="1" dirty="0" smtClean="0"/>
              <a:t>Çıktı :</a:t>
            </a:r>
            <a:endParaRPr lang="tr-TR" b="1" dirty="0"/>
          </a:p>
          <a:p>
            <a:pPr marL="0" indent="0" algn="ctr">
              <a:buNone/>
            </a:pPr>
            <a:r>
              <a:rPr lang="en-US" dirty="0" err="1"/>
              <a:t>theHarvester</a:t>
            </a:r>
            <a:r>
              <a:rPr lang="en-US" dirty="0"/>
              <a:t> -d www.mustso.org.tr -l 500 -b </a:t>
            </a:r>
            <a:r>
              <a:rPr lang="en-US" dirty="0" smtClean="0"/>
              <a:t>google</a:t>
            </a:r>
            <a:endParaRPr lang="tr-TR" dirty="0" smtClean="0"/>
          </a:p>
          <a:p>
            <a:pPr marL="0" indent="0" algn="ctr">
              <a:buNone/>
            </a:pPr>
            <a:r>
              <a:rPr lang="en-US" dirty="0" smtClean="0"/>
              <a:t> </a:t>
            </a:r>
            <a:r>
              <a:rPr lang="en-US" dirty="0"/>
              <a:t>Target: www.mustso.org.tr </a:t>
            </a:r>
            <a:endParaRPr lang="tr-TR" dirty="0" smtClean="0"/>
          </a:p>
          <a:p>
            <a:pPr marL="0" indent="0" algn="ctr">
              <a:buNone/>
            </a:pPr>
            <a:r>
              <a:rPr lang="en-US" dirty="0" smtClean="0"/>
              <a:t>Searching </a:t>
            </a:r>
            <a:r>
              <a:rPr lang="en-US" dirty="0"/>
              <a:t>0 results</a:t>
            </a:r>
            <a:r>
              <a:rPr lang="en-US" dirty="0" smtClean="0"/>
              <a:t>.</a:t>
            </a:r>
            <a:endParaRPr lang="tr-TR" dirty="0" smtClean="0"/>
          </a:p>
          <a:p>
            <a:pPr marL="0" indent="0" algn="ctr">
              <a:buNone/>
            </a:pPr>
            <a:r>
              <a:rPr lang="en-US" dirty="0" smtClean="0"/>
              <a:t> </a:t>
            </a:r>
            <a:r>
              <a:rPr lang="en-US" dirty="0"/>
              <a:t>Searching 100 results</a:t>
            </a:r>
            <a:r>
              <a:rPr lang="en-US" dirty="0" smtClean="0"/>
              <a:t>.</a:t>
            </a:r>
            <a:endParaRPr lang="tr-TR" dirty="0" smtClean="0"/>
          </a:p>
          <a:p>
            <a:pPr marL="0" indent="0" algn="ctr">
              <a:buNone/>
            </a:pPr>
            <a:r>
              <a:rPr lang="en-US" dirty="0" smtClean="0"/>
              <a:t> </a:t>
            </a:r>
            <a:r>
              <a:rPr lang="en-US" dirty="0"/>
              <a:t>Searching 200 results</a:t>
            </a:r>
            <a:r>
              <a:rPr lang="en-US" dirty="0" smtClean="0"/>
              <a:t>.</a:t>
            </a:r>
            <a:endParaRPr lang="tr-TR" dirty="0" smtClean="0"/>
          </a:p>
          <a:p>
            <a:pPr marL="0" indent="0" algn="ctr">
              <a:buNone/>
            </a:pPr>
            <a:r>
              <a:rPr lang="en-US" dirty="0" smtClean="0"/>
              <a:t> </a:t>
            </a:r>
            <a:r>
              <a:rPr lang="en-US" dirty="0"/>
              <a:t>Searching 300 results</a:t>
            </a:r>
            <a:r>
              <a:rPr lang="en-US" dirty="0" smtClean="0"/>
              <a:t>.</a:t>
            </a:r>
            <a:endParaRPr lang="tr-TR" dirty="0" smtClean="0"/>
          </a:p>
          <a:p>
            <a:pPr marL="0" indent="0" algn="ctr">
              <a:buNone/>
            </a:pPr>
            <a:r>
              <a:rPr lang="en-US" dirty="0" smtClean="0"/>
              <a:t> </a:t>
            </a:r>
            <a:r>
              <a:rPr lang="en-US" dirty="0"/>
              <a:t>Searching 400 results. </a:t>
            </a:r>
            <a:endParaRPr lang="tr-TR" dirty="0" smtClean="0"/>
          </a:p>
          <a:p>
            <a:pPr marL="0" indent="0" algn="ctr">
              <a:buNone/>
            </a:pPr>
            <a:r>
              <a:rPr lang="en-US" dirty="0" smtClean="0"/>
              <a:t>Searching </a:t>
            </a:r>
            <a:r>
              <a:rPr lang="en-US" dirty="0"/>
              <a:t>500 results</a:t>
            </a:r>
            <a:r>
              <a:rPr lang="en-US" dirty="0" smtClean="0"/>
              <a:t>.</a:t>
            </a:r>
            <a:endParaRPr lang="tr-TR" dirty="0" smtClean="0"/>
          </a:p>
          <a:p>
            <a:pPr marL="0" indent="0" algn="ctr">
              <a:buNone/>
            </a:pPr>
            <a:r>
              <a:rPr lang="en-US" dirty="0" smtClean="0"/>
              <a:t> </a:t>
            </a:r>
            <a:r>
              <a:rPr lang="en-US" dirty="0"/>
              <a:t>[*] Searching Google</a:t>
            </a:r>
            <a:r>
              <a:rPr lang="en-US" dirty="0" smtClean="0"/>
              <a:t>.</a:t>
            </a:r>
            <a:endParaRPr lang="tr-TR" dirty="0" smtClean="0"/>
          </a:p>
          <a:p>
            <a:pPr marL="0" indent="0" algn="ctr">
              <a:buNone/>
            </a:pPr>
            <a:r>
              <a:rPr lang="en-US" dirty="0" smtClean="0"/>
              <a:t> </a:t>
            </a:r>
            <a:r>
              <a:rPr lang="en-US" dirty="0"/>
              <a:t>[*] No IPs found</a:t>
            </a:r>
            <a:r>
              <a:rPr lang="en-US" dirty="0" smtClean="0"/>
              <a:t>.</a:t>
            </a:r>
            <a:endParaRPr lang="tr-TR" dirty="0" smtClean="0"/>
          </a:p>
          <a:p>
            <a:pPr marL="0" indent="0" algn="ctr">
              <a:buNone/>
            </a:pPr>
            <a:r>
              <a:rPr lang="en-US" dirty="0" smtClean="0"/>
              <a:t> </a:t>
            </a:r>
            <a:r>
              <a:rPr lang="en-US" dirty="0"/>
              <a:t>[*] No emails found</a:t>
            </a:r>
            <a:r>
              <a:rPr lang="en-US" dirty="0" smtClean="0"/>
              <a:t>.</a:t>
            </a:r>
            <a:endParaRPr lang="tr-TR" dirty="0" smtClean="0"/>
          </a:p>
          <a:p>
            <a:pPr marL="0" indent="0" algn="ctr">
              <a:buNone/>
            </a:pPr>
            <a:r>
              <a:rPr lang="en-US" dirty="0" smtClean="0"/>
              <a:t> </a:t>
            </a:r>
            <a:r>
              <a:rPr lang="en-US" dirty="0"/>
              <a:t>[*] No hosts found.</a:t>
            </a:r>
            <a:endParaRPr lang="tr-TR" b="1" dirty="0"/>
          </a:p>
        </p:txBody>
      </p:sp>
    </p:spTree>
    <p:extLst>
      <p:ext uri="{BB962C8B-B14F-4D97-AF65-F5344CB8AC3E}">
        <p14:creationId xmlns:p14="http://schemas.microsoft.com/office/powerpoint/2010/main" val="4275543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28852"/>
            <a:ext cx="9601200" cy="709863"/>
          </a:xfrm>
        </p:spPr>
        <p:txBody>
          <a:bodyPr/>
          <a:lstStyle/>
          <a:p>
            <a:pPr algn="ctr"/>
            <a:r>
              <a:rPr lang="tr-TR" dirty="0"/>
              <a:t>Muş TSO </a:t>
            </a:r>
            <a:r>
              <a:rPr lang="tr-TR" dirty="0" err="1" smtClean="0"/>
              <a:t>Virus</a:t>
            </a:r>
            <a:r>
              <a:rPr lang="tr-TR" dirty="0" smtClean="0"/>
              <a:t> Total </a:t>
            </a:r>
            <a:r>
              <a:rPr lang="tr-TR" dirty="0"/>
              <a:t>Tarama Sonucu</a:t>
            </a:r>
          </a:p>
        </p:txBody>
      </p:sp>
      <p:sp>
        <p:nvSpPr>
          <p:cNvPr id="5" name="İçerik Yer Tutucusu 4"/>
          <p:cNvSpPr>
            <a:spLocks noGrp="1"/>
          </p:cNvSpPr>
          <p:nvPr>
            <p:ph idx="1"/>
          </p:nvPr>
        </p:nvSpPr>
        <p:spPr>
          <a:xfrm>
            <a:off x="1371600" y="1604211"/>
            <a:ext cx="9601200" cy="4263189"/>
          </a:xfrm>
        </p:spPr>
        <p:txBody>
          <a:bodyPr/>
          <a:lstStyle/>
          <a:p>
            <a:r>
              <a:rPr lang="tr-TR" b="1" dirty="0" err="1" smtClean="0"/>
              <a:t>VirusTotal</a:t>
            </a:r>
            <a:r>
              <a:rPr lang="tr-TR" b="1" dirty="0" smtClean="0"/>
              <a:t> : </a:t>
            </a:r>
            <a:r>
              <a:rPr lang="tr-TR" dirty="0"/>
              <a:t>ücretsiz dosya taratmalarına izin veren bir </a:t>
            </a:r>
            <a:r>
              <a:rPr lang="tr-TR" dirty="0" err="1"/>
              <a:t>websitesidir</a:t>
            </a:r>
            <a:r>
              <a:rPr lang="tr-TR" dirty="0"/>
              <a:t>. Yaklaşık 55 </a:t>
            </a:r>
            <a:r>
              <a:rPr lang="tr-TR" dirty="0" err="1"/>
              <a:t>antivirüs</a:t>
            </a:r>
            <a:r>
              <a:rPr lang="tr-TR" dirty="0"/>
              <a:t> yazılımı barındırır. Dosyalar hem web üzerinden hem de e-posta yoluyla gönderilebilir. Oluşabilecek hatalardan dolayı dosyanın temiz olduğunu ya da zararlı yazılım içerdiğini garanti edemez.</a:t>
            </a:r>
          </a:p>
        </p:txBody>
      </p:sp>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610" y="2845066"/>
            <a:ext cx="6966285" cy="3831456"/>
          </a:xfrm>
          <a:prstGeom prst="rect">
            <a:avLst/>
          </a:prstGeom>
        </p:spPr>
      </p:pic>
    </p:spTree>
    <p:extLst>
      <p:ext uri="{BB962C8B-B14F-4D97-AF65-F5344CB8AC3E}">
        <p14:creationId xmlns:p14="http://schemas.microsoft.com/office/powerpoint/2010/main" val="2735127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25905"/>
          </a:xfrm>
        </p:spPr>
        <p:txBody>
          <a:bodyPr/>
          <a:lstStyle/>
          <a:p>
            <a:pPr algn="ctr"/>
            <a:r>
              <a:rPr lang="tr-TR" dirty="0"/>
              <a:t>Muş TSO </a:t>
            </a:r>
            <a:r>
              <a:rPr lang="tr-TR" dirty="0" err="1"/>
              <a:t>Virus</a:t>
            </a:r>
            <a:r>
              <a:rPr lang="tr-TR" dirty="0"/>
              <a:t> Total Tarama Sonucu</a:t>
            </a:r>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33599" y="1411704"/>
            <a:ext cx="8390021" cy="5041419"/>
          </a:xfrm>
        </p:spPr>
      </p:pic>
    </p:spTree>
    <p:extLst>
      <p:ext uri="{BB962C8B-B14F-4D97-AF65-F5344CB8AC3E}">
        <p14:creationId xmlns:p14="http://schemas.microsoft.com/office/powerpoint/2010/main" val="4063048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TM10001105[[fn=Kırpma]]</Template>
  <TotalTime>261</TotalTime>
  <Words>1526</Words>
  <Application>Microsoft Office PowerPoint</Application>
  <PresentationFormat>Geniş ekran</PresentationFormat>
  <Paragraphs>200</Paragraphs>
  <Slides>40</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40</vt:i4>
      </vt:variant>
    </vt:vector>
  </HeadingPairs>
  <TitlesOfParts>
    <vt:vector size="43" baseType="lpstr">
      <vt:lpstr>Arial</vt:lpstr>
      <vt:lpstr>Franklin Gothic Book</vt:lpstr>
      <vt:lpstr>Crop</vt:lpstr>
      <vt:lpstr>Muş Ticaret ve Sanayi Odası Pentest Yapılan Aramalar</vt:lpstr>
      <vt:lpstr> Pentest Nedir ?  </vt:lpstr>
      <vt:lpstr> Pentest Yöntemleri Nelerdir ?</vt:lpstr>
      <vt:lpstr> Muş TSO Aquatone Tarama Sonucu</vt:lpstr>
      <vt:lpstr> Muş TSO Racoon Tarama Sonucu </vt:lpstr>
      <vt:lpstr>Muş TSO Racoon Tarama Sonucu</vt:lpstr>
      <vt:lpstr>Muş TSO TheHarvester Tarama Sonucu</vt:lpstr>
      <vt:lpstr>Muş TSO Virus Total Tarama Sonucu</vt:lpstr>
      <vt:lpstr>Muş TSO Virus Total Tarama Sonucu</vt:lpstr>
      <vt:lpstr>Muş TSO OWASP-ZAP Tarama Sonucu</vt:lpstr>
      <vt:lpstr>Muş TSO OWASP-ZAP Tarama Sonucu</vt:lpstr>
      <vt:lpstr>Muş TSO OWASP-ZAP Tarama Sonucu</vt:lpstr>
      <vt:lpstr>Muş TSO Nikto Tarama Sonucu</vt:lpstr>
      <vt:lpstr>Muş TSO Nikto Tarama Sonucu</vt:lpstr>
      <vt:lpstr>Muş TSO Dirb Tarama Sonucu</vt:lpstr>
      <vt:lpstr>Muş TSO Dirb Tarama Sonucu</vt:lpstr>
      <vt:lpstr>Muş TSO Nmap Tarama Sonucu</vt:lpstr>
      <vt:lpstr>Muş TSO Nmap Tarama Sonucu</vt:lpstr>
      <vt:lpstr>Muş TSO Nmap Tarama Sonucu</vt:lpstr>
      <vt:lpstr>Muş TSO Legion Tarama Sonucu</vt:lpstr>
      <vt:lpstr>Muş TSO Legion Tarama Sonucu</vt:lpstr>
      <vt:lpstr>Muş TSO Netsparker Tarama Sonucu</vt:lpstr>
      <vt:lpstr>Muş TSO Netsparker Tarama Sonucu</vt:lpstr>
      <vt:lpstr>Muş TSO Netsparker Tarama Sonucu</vt:lpstr>
      <vt:lpstr>Muş TSO Netsparker Tarama Sonucu</vt:lpstr>
      <vt:lpstr> Maltego Nedir ?</vt:lpstr>
      <vt:lpstr>Muş TSO Maltego Tarama Sonucu</vt:lpstr>
      <vt:lpstr>Muş TSO Maltego Tarama Sonucu</vt:lpstr>
      <vt:lpstr>Muş TSO Maltego Tarama Sonucu</vt:lpstr>
      <vt:lpstr>Muş TSO Maltego Tarama Sonucu</vt:lpstr>
      <vt:lpstr>PowerPoint Sunusu</vt:lpstr>
      <vt:lpstr>Snyk</vt:lpstr>
      <vt:lpstr>PowerPoint Sunusu</vt:lpstr>
      <vt:lpstr>HostedScan</vt:lpstr>
      <vt:lpstr>PowerPoint Sunusu</vt:lpstr>
      <vt:lpstr>Muş TSO Nesus Tarama Sonucu</vt:lpstr>
      <vt:lpstr>PowerPoint Sunusu</vt:lpstr>
      <vt:lpstr>Muş TSO Nesus Tarama Sonucu</vt:lpstr>
      <vt:lpstr>Muş TSO Nesus Tarama Sonucu</vt:lpstr>
      <vt:lpstr>Muş TSO Nesus Tarama Sonucu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Maltego </dc:title>
  <dc:creator>hidayet ulubaş</dc:creator>
  <cp:lastModifiedBy>hidayet ulubaş</cp:lastModifiedBy>
  <cp:revision>22</cp:revision>
  <dcterms:created xsi:type="dcterms:W3CDTF">2022-08-22T13:44:10Z</dcterms:created>
  <dcterms:modified xsi:type="dcterms:W3CDTF">2022-08-23T13:50:35Z</dcterms:modified>
</cp:coreProperties>
</file>